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7"/>
  </p:notesMasterIdLst>
  <p:sldIdLst>
    <p:sldId id="355" r:id="rId5"/>
    <p:sldId id="291" r:id="rId6"/>
    <p:sldId id="257" r:id="rId7"/>
    <p:sldId id="265" r:id="rId8"/>
    <p:sldId id="267" r:id="rId9"/>
    <p:sldId id="258" r:id="rId10"/>
    <p:sldId id="261" r:id="rId11"/>
    <p:sldId id="260" r:id="rId12"/>
    <p:sldId id="272" r:id="rId13"/>
    <p:sldId id="271" r:id="rId14"/>
    <p:sldId id="270" r:id="rId15"/>
    <p:sldId id="268" r:id="rId16"/>
    <p:sldId id="269" r:id="rId17"/>
    <p:sldId id="277" r:id="rId18"/>
    <p:sldId id="266" r:id="rId19"/>
    <p:sldId id="279" r:id="rId20"/>
    <p:sldId id="275" r:id="rId21"/>
    <p:sldId id="274" r:id="rId22"/>
    <p:sldId id="273" r:id="rId23"/>
    <p:sldId id="276" r:id="rId24"/>
    <p:sldId id="278" r:id="rId25"/>
    <p:sldId id="35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29" userDrawn="1">
          <p15:clr>
            <a:srgbClr val="A4A3A4"/>
          </p15:clr>
        </p15:guide>
        <p15:guide id="2" orient="horz" pos="1275" userDrawn="1">
          <p15:clr>
            <a:srgbClr val="A4A3A4"/>
          </p15:clr>
        </p15:guide>
        <p15:guide id="3" pos="365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3A5D2C-801C-0C00-9242-594A84245CD9}" name="Sheetal Challam (Cancer Institute NSW)" initials="SC" userId="S::Sheetal.Challam@health.nsw.gov.au::38071b9e-6f90-4846-8870-ffe06beaa652" providerId="AD"/>
  <p188:author id="{AA17E633-10FE-A15E-728F-4EC3841A6491}" name="Rebecca Sourry (Cancer Institute NSW)" initials="RS" userId="S::Rebecca.Sourry@health.nsw.gov.au::e0c2ce90-4163-41e8-a0e1-07be425a45b1" providerId="AD"/>
  <p188:author id="{4C73EF61-9D9B-AF94-3920-64CEAC575451}" name="Lei Armstrong (Cancer Institute NSW)" initials="LA" userId="S::Lei.Armstrong@health.nsw.gov.au::ac23ee11-2431-4907-b85f-db5a6e9198d6" providerId="AD"/>
  <p188:author id="{EB490F7A-0563-A809-EDEE-CC9B21B499D7}" name="Vania Khoury (Cancer Institute NSW)" initials="VK" userId="S::Vania.Khoury@health.nsw.gov.au::3601e24c-beae-4d4b-b4b5-f0e267c75f9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6E1FD"/>
    <a:srgbClr val="CEBFFF"/>
    <a:srgbClr val="8055F1"/>
    <a:srgbClr val="4411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97724F-6D64-420F-A466-20E0B97FDF87}" v="1" dt="2026-07-23T03:42:26.806"/>
    <p1510:client id="{B756E540-48CD-064B-B55F-C46050EA2FDB}" v="15" dt="2026-07-23T03:40:48.0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902"/>
    <p:restoredTop sz="94673"/>
  </p:normalViewPr>
  <p:slideViewPr>
    <p:cSldViewPr snapToGrid="0">
      <p:cViewPr varScale="1">
        <p:scale>
          <a:sx n="91" d="100"/>
          <a:sy n="91" d="100"/>
        </p:scale>
        <p:origin x="114" y="252"/>
      </p:cViewPr>
      <p:guideLst>
        <p:guide pos="529"/>
        <p:guide orient="horz" pos="1275"/>
        <p:guide pos="365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6D626118-F2F0-4C44-940B-C89F301715B6}" type="datetimeFigureOut">
              <a:rPr lang="en-AU" smtClean="0"/>
              <a:pPr/>
              <a:t>23/07/2026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1E39E4EC-3DAD-4041-A628-A3953E0B6B1E}" type="slidenum">
              <a:rPr lang="en-AU" smtClean="0"/>
              <a:pPr/>
              <a:t>‹#›</a:t>
            </a:fld>
            <a:endParaRPr lang="en-AU"/>
          </a:p>
        </p:txBody>
      </p:sp>
    </p:spTree>
    <p:extLst>
      <p:ext uri="{BB962C8B-B14F-4D97-AF65-F5344CB8AC3E}">
        <p14:creationId xmlns:p14="http://schemas.microsoft.com/office/powerpoint/2010/main" val="12278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ublic Sans" pitchFamily="2"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ealth.nsw.gov.au/vap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pPr/>
              <a:t>1</a:t>
            </a:fld>
            <a:endParaRPr lang="en-AU"/>
          </a:p>
        </p:txBody>
      </p:sp>
    </p:spTree>
    <p:extLst>
      <p:ext uri="{BB962C8B-B14F-4D97-AF65-F5344CB8AC3E}">
        <p14:creationId xmlns:p14="http://schemas.microsoft.com/office/powerpoint/2010/main" val="1502049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Facilitator notes:</a:t>
            </a:r>
          </a:p>
          <a:p>
            <a:r>
              <a:rPr lang="en-AU"/>
              <a:t>Please add a new slide if you wish to include your own local or organisational acknowledgement.</a:t>
            </a:r>
          </a:p>
          <a:p>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2</a:t>
            </a:fld>
            <a:endParaRPr lang="en-AU"/>
          </a:p>
        </p:txBody>
      </p:sp>
    </p:spTree>
    <p:extLst>
      <p:ext uri="{BB962C8B-B14F-4D97-AF65-F5344CB8AC3E}">
        <p14:creationId xmlns:p14="http://schemas.microsoft.com/office/powerpoint/2010/main" val="3495052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fontAlgn="t"/>
            <a:r>
              <a:rPr lang="en-AU" sz="1200" b="0" i="0" kern="1200">
                <a:solidFill>
                  <a:schemeClr val="tx1"/>
                </a:solidFill>
                <a:effectLst/>
                <a:ea typeface="+mn-ea"/>
                <a:cs typeface="+mn-cs"/>
              </a:rPr>
              <a:t>Vaping has become more common, and young people come across it in different ways. Some might just be curious. Some see friends or classmates vaping. Some may already be vaping. Others are choosing not to vape.</a:t>
            </a:r>
          </a:p>
          <a:p>
            <a:pPr fontAlgn="t"/>
            <a:r>
              <a:rPr lang="en-AU" sz="1200" b="0" i="0" kern="1200">
                <a:solidFill>
                  <a:schemeClr val="tx1"/>
                </a:solidFill>
                <a:effectLst/>
                <a:ea typeface="+mn-ea"/>
                <a:cs typeface="+mn-cs"/>
              </a:rPr>
              <a:t>This guide is for all these situations. It helps parents and carers talk with young people, no matter where they are at.</a:t>
            </a:r>
          </a:p>
          <a:p>
            <a:pPr fontAlgn="t"/>
            <a:r>
              <a:rPr lang="en-AU" sz="1200" b="0" i="0" kern="1200">
                <a:solidFill>
                  <a:schemeClr val="tx1"/>
                </a:solidFill>
                <a:effectLst/>
                <a:ea typeface="+mn-ea"/>
                <a:cs typeface="+mn-cs"/>
              </a:rPr>
              <a:t>You do not need to have all the answers. This guide is about listening, staying calm, and keeping the conversation open. It can help you support your young person and build trust over time.</a:t>
            </a:r>
          </a:p>
          <a:p>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3</a:t>
            </a:fld>
            <a:endParaRPr lang="en-AU"/>
          </a:p>
        </p:txBody>
      </p:sp>
    </p:spTree>
    <p:extLst>
      <p:ext uri="{BB962C8B-B14F-4D97-AF65-F5344CB8AC3E}">
        <p14:creationId xmlns:p14="http://schemas.microsoft.com/office/powerpoint/2010/main" val="2711166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a:t>The purpose of this </a:t>
            </a:r>
            <a:r>
              <a:rPr lang="en-AU" b="0" i="0" kern="1200">
                <a:solidFill>
                  <a:schemeClr val="tx1"/>
                </a:solidFill>
                <a:effectLst/>
              </a:rPr>
              <a:t>guide is to </a:t>
            </a:r>
            <a:r>
              <a:rPr lang="en-AU"/>
              <a:t>support parents and carers to talk with young people about vaping in a safe and </a:t>
            </a:r>
            <a:r>
              <a:rPr lang="en-AU" b="0" i="0" kern="1200">
                <a:solidFill>
                  <a:schemeClr val="tx1"/>
                </a:solidFill>
                <a:effectLst/>
              </a:rPr>
              <a:t>respectful </a:t>
            </a:r>
            <a:r>
              <a:rPr lang="en-AU"/>
              <a:t>way</a:t>
            </a:r>
            <a:r>
              <a:rPr lang="en-AU" b="0" i="0" kern="1200">
                <a:solidFill>
                  <a:schemeClr val="tx1"/>
                </a:solidFill>
                <a:effectLst/>
              </a:rPr>
              <a:t>. </a:t>
            </a:r>
            <a:r>
              <a:rPr lang="en-AU"/>
              <a:t>It aims to encourage young </a:t>
            </a:r>
            <a:r>
              <a:rPr lang="en-AU" b="0" i="0" kern="1200">
                <a:solidFill>
                  <a:schemeClr val="tx1"/>
                </a:solidFill>
                <a:effectLst/>
              </a:rPr>
              <a:t>people </a:t>
            </a:r>
            <a:r>
              <a:rPr lang="en-AU"/>
              <a:t>to avoid vaping</a:t>
            </a:r>
            <a:r>
              <a:rPr lang="en-AU" b="0" i="0" kern="1200">
                <a:solidFill>
                  <a:schemeClr val="tx1"/>
                </a:solidFill>
                <a:effectLst/>
              </a:rPr>
              <a:t>, </a:t>
            </a:r>
            <a:r>
              <a:rPr lang="en-AU"/>
              <a:t>support those who may already be vaping to stop</a:t>
            </a:r>
            <a:r>
              <a:rPr lang="en-AU" b="0" i="0" kern="1200">
                <a:solidFill>
                  <a:schemeClr val="tx1"/>
                </a:solidFill>
                <a:effectLst/>
              </a:rPr>
              <a:t>, </a:t>
            </a:r>
            <a:r>
              <a:rPr lang="en-AU"/>
              <a:t>and strengthen trust and communication</a:t>
            </a:r>
            <a:r>
              <a:rPr lang="en-AU" b="0" i="0" kern="1200">
                <a:solidFill>
                  <a:schemeClr val="tx1"/>
                </a:solidFill>
                <a:effectLst/>
              </a:rPr>
              <a:t>. </a:t>
            </a:r>
            <a:r>
              <a:rPr lang="en-AU"/>
              <a:t>This guide is not about blaming or punishing young people.</a:t>
            </a:r>
            <a:endParaRPr lang="en-AU">
              <a:ea typeface="+mn-ea"/>
              <a:cs typeface="+mn-cs"/>
            </a:endParaRPr>
          </a:p>
          <a:p>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4</a:t>
            </a:fld>
            <a:endParaRPr lang="en-AU"/>
          </a:p>
        </p:txBody>
      </p:sp>
    </p:spTree>
    <p:extLst>
      <p:ext uri="{BB962C8B-B14F-4D97-AF65-F5344CB8AC3E}">
        <p14:creationId xmlns:p14="http://schemas.microsoft.com/office/powerpoint/2010/main" val="3215327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b="0" i="0" kern="1200">
                <a:solidFill>
                  <a:schemeClr val="tx1"/>
                </a:solidFill>
                <a:effectLst/>
              </a:rPr>
              <a:t>You</a:t>
            </a:r>
            <a:r>
              <a:rPr lang="en-AU"/>
              <a:t> don’t need to </a:t>
            </a:r>
            <a:r>
              <a:rPr lang="en-AU" b="0" i="0" kern="1200">
                <a:solidFill>
                  <a:schemeClr val="tx1"/>
                </a:solidFill>
                <a:effectLst/>
              </a:rPr>
              <a:t>use </a:t>
            </a:r>
            <a:r>
              <a:rPr lang="en-AU"/>
              <a:t>the whole </a:t>
            </a:r>
            <a:r>
              <a:rPr lang="en-AU" b="0" i="0" kern="1200">
                <a:solidFill>
                  <a:schemeClr val="tx1"/>
                </a:solidFill>
                <a:effectLst/>
              </a:rPr>
              <a:t>guide </a:t>
            </a:r>
            <a:r>
              <a:rPr lang="en-AU"/>
              <a:t>at once</a:t>
            </a:r>
            <a:r>
              <a:rPr lang="en-AU" b="0" i="0" kern="1200">
                <a:solidFill>
                  <a:schemeClr val="tx1"/>
                </a:solidFill>
                <a:effectLst/>
              </a:rPr>
              <a:t>. </a:t>
            </a:r>
            <a:r>
              <a:rPr lang="en-AU"/>
              <a:t>Conversations </a:t>
            </a:r>
            <a:r>
              <a:rPr lang="en-AU" b="0" i="0" kern="1200">
                <a:solidFill>
                  <a:schemeClr val="tx1"/>
                </a:solidFill>
                <a:effectLst/>
              </a:rPr>
              <a:t>about vaping </a:t>
            </a:r>
            <a:r>
              <a:rPr lang="en-AU"/>
              <a:t>can happen over time</a:t>
            </a:r>
            <a:r>
              <a:rPr lang="en-AU" b="0" i="0" kern="1200">
                <a:solidFill>
                  <a:schemeClr val="tx1"/>
                </a:solidFill>
                <a:effectLst/>
              </a:rPr>
              <a:t>. </a:t>
            </a:r>
            <a:r>
              <a:rPr lang="en-AU"/>
              <a:t>Choose the parts that feel right for your </a:t>
            </a:r>
            <a:r>
              <a:rPr lang="en-AU" b="0" i="0" kern="1200">
                <a:solidFill>
                  <a:schemeClr val="tx1"/>
                </a:solidFill>
                <a:effectLst/>
              </a:rPr>
              <a:t>family and </a:t>
            </a:r>
            <a:r>
              <a:rPr lang="en-AU"/>
              <a:t>your situation. It’s okay if things feel a bit awkward at first. What matters most </a:t>
            </a:r>
            <a:r>
              <a:rPr lang="en-AU" b="0" i="0" kern="1200">
                <a:solidFill>
                  <a:schemeClr val="tx1"/>
                </a:solidFill>
                <a:effectLst/>
              </a:rPr>
              <a:t>is </a:t>
            </a:r>
            <a:r>
              <a:rPr lang="en-AU"/>
              <a:t>keeping the conversation open and supportive</a:t>
            </a:r>
            <a:r>
              <a:rPr lang="en-AU" b="0" i="0" kern="1200">
                <a:solidFill>
                  <a:schemeClr val="tx1"/>
                </a:solidFill>
                <a:effectLst/>
              </a:rPr>
              <a:t>.</a:t>
            </a:r>
            <a:endParaRPr lang="en-AU"/>
          </a:p>
          <a:p>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5</a:t>
            </a:fld>
            <a:endParaRPr lang="en-AU"/>
          </a:p>
        </p:txBody>
      </p:sp>
    </p:spTree>
    <p:extLst>
      <p:ext uri="{BB962C8B-B14F-4D97-AF65-F5344CB8AC3E}">
        <p14:creationId xmlns:p14="http://schemas.microsoft.com/office/powerpoint/2010/main" val="794335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a:solidFill>
                  <a:schemeClr val="tx1"/>
                </a:solidFill>
                <a:effectLst/>
                <a:latin typeface="Public Sans" pitchFamily="2" charset="0"/>
                <a:ea typeface="+mn-ea"/>
                <a:cs typeface="+mn-cs"/>
              </a:rPr>
              <a:t>Vapes contain nicotine and harmful chemicals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a:solidFill>
                  <a:schemeClr val="tx1"/>
                </a:solidFill>
                <a:effectLst/>
                <a:latin typeface="Public Sans" pitchFamily="2" charset="0"/>
                <a:ea typeface="+mn-ea"/>
                <a:cs typeface="+mn-cs"/>
              </a:rPr>
              <a:t>Nicotine is highly addictive and is found in most vapes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a:solidFill>
                  <a:schemeClr val="tx1"/>
                </a:solidFill>
                <a:effectLst/>
                <a:latin typeface="Public Sans" pitchFamily="2" charset="0"/>
                <a:ea typeface="+mn-ea"/>
                <a:cs typeface="+mn-cs"/>
              </a:rPr>
              <a:t>Regular use of nicotine often means people need more to get the same feeling from it. It can be hard to quit. </a:t>
            </a:r>
          </a:p>
          <a:p>
            <a:pPr marL="171450" lvl="0" indent="-171450">
              <a:buFont typeface="Arial" panose="020B0604020202020204" pitchFamily="34" charset="0"/>
              <a:buChar char="•"/>
            </a:pPr>
            <a:r>
              <a:rPr lang="en-AU" sz="1200" kern="1200">
                <a:solidFill>
                  <a:schemeClr val="tx1"/>
                </a:solidFill>
                <a:effectLst/>
                <a:latin typeface="Public Sans" pitchFamily="2" charset="0"/>
                <a:ea typeface="+mn-ea"/>
                <a:cs typeface="+mn-cs"/>
              </a:rPr>
              <a:t>The nicotine in a 6,000 ‘puff’ vape can equal the same nicotine in 400 cigarettes </a:t>
            </a:r>
          </a:p>
          <a:p>
            <a:pPr marL="171450" indent="-171450">
              <a:buFont typeface="Arial" panose="020B0604020202020204" pitchFamily="34" charset="0"/>
              <a:buChar char="•"/>
            </a:pPr>
            <a:r>
              <a:rPr lang="en-AU"/>
              <a:t>Vape liquid and aerosol </a:t>
            </a:r>
            <a:r>
              <a:rPr lang="en-AU" b="0" i="0" kern="1200">
                <a:solidFill>
                  <a:schemeClr val="tx1"/>
                </a:solidFill>
                <a:effectLst/>
              </a:rPr>
              <a:t>contain</a:t>
            </a:r>
            <a:r>
              <a:rPr lang="en-AU"/>
              <a:t> harmful </a:t>
            </a:r>
            <a:r>
              <a:rPr lang="en-AU" b="0" i="0" kern="1200">
                <a:solidFill>
                  <a:schemeClr val="tx1"/>
                </a:solidFill>
                <a:effectLst/>
              </a:rPr>
              <a:t>chemicals and </a:t>
            </a:r>
            <a:r>
              <a:rPr lang="en-AU"/>
              <a:t>metals like lead, nickel and chromium</a:t>
            </a:r>
            <a:r>
              <a:rPr lang="en-AU" b="0" i="0" kern="1200">
                <a:solidFill>
                  <a:schemeClr val="tx1"/>
                </a:solidFill>
                <a:effectLst/>
              </a:rPr>
              <a:t>. These chemicals can </a:t>
            </a:r>
            <a:r>
              <a:rPr lang="en-AU"/>
              <a:t>damage the lungs, heart and other parts of the body. Some chemicals are also found in things like poisons and bug spray</a:t>
            </a:r>
            <a:r>
              <a:rPr lang="en-AU" b="0" i="0" kern="1200">
                <a:solidFill>
                  <a:schemeClr val="tx1"/>
                </a:solidFill>
                <a:effectLst/>
              </a:rPr>
              <a:t>.</a:t>
            </a:r>
            <a:endParaRPr lang="en-AU" sz="1200" b="0" i="0" kern="1200">
              <a:solidFill>
                <a:schemeClr val="tx1"/>
              </a:solidFill>
              <a:effectLst/>
              <a:ea typeface="+mn-ea"/>
              <a:cs typeface="+mn-cs"/>
            </a:endParaRPr>
          </a:p>
          <a:p>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6</a:t>
            </a:fld>
            <a:endParaRPr lang="en-AU"/>
          </a:p>
        </p:txBody>
      </p:sp>
    </p:spTree>
    <p:extLst>
      <p:ext uri="{BB962C8B-B14F-4D97-AF65-F5344CB8AC3E}">
        <p14:creationId xmlns:p14="http://schemas.microsoft.com/office/powerpoint/2010/main" val="4030538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marL="171450" indent="-171450">
              <a:buFont typeface="Arial" panose="020B0604020202020204" pitchFamily="34" charset="0"/>
              <a:buChar char="•"/>
              <a:defRPr/>
            </a:pPr>
            <a:r>
              <a:rPr lang="en-AU"/>
              <a:t>Vaping puts harmful chemicals into the body, which can damage your brain and cause breathing problems. </a:t>
            </a:r>
          </a:p>
          <a:p>
            <a:pPr marL="171450" indent="-171450">
              <a:buFont typeface="Arial" panose="020B0604020202020204" pitchFamily="34" charset="0"/>
              <a:buChar char="•"/>
              <a:defRPr/>
            </a:pPr>
            <a:r>
              <a:rPr lang="en-AU"/>
              <a:t>Most vapes contain nicotine, which is very addictive and can affect brain development in teenagers, making it harder to learn, focus, remember things, and manage emotions. </a:t>
            </a:r>
          </a:p>
          <a:p>
            <a:pPr marL="171450" indent="-171450">
              <a:buFont typeface="Arial" panose="020B0604020202020204" pitchFamily="34" charset="0"/>
              <a:buChar char="•"/>
              <a:defRPr/>
            </a:pPr>
            <a:r>
              <a:rPr lang="en-AU"/>
              <a:t>Some young people have even needed hospital care because of vaping. </a:t>
            </a:r>
          </a:p>
          <a:p>
            <a:pPr marL="171450" indent="-171450">
              <a:buFont typeface="Arial" panose="020B0604020202020204" pitchFamily="34" charset="0"/>
              <a:buChar char="•"/>
              <a:defRPr/>
            </a:pPr>
            <a:r>
              <a:rPr lang="en-AU"/>
              <a:t>Using vapes and cigarettes together can increase harm. </a:t>
            </a:r>
          </a:p>
          <a:p>
            <a:pPr marL="171450" indent="-171450">
              <a:buFont typeface="Arial" panose="020B0604020202020204" pitchFamily="34" charset="0"/>
              <a:buChar char="•"/>
              <a:defRPr/>
            </a:pPr>
            <a:r>
              <a:rPr lang="en-AU"/>
              <a:t>Research is still developing, but vaping has been linked to lung injury, mouth and throat problems, and possible cancer risks. </a:t>
            </a:r>
          </a:p>
          <a:p>
            <a:pPr marL="171450" indent="-171450">
              <a:buFont typeface="Arial" panose="020B0604020202020204" pitchFamily="34" charset="0"/>
              <a:buChar char="•"/>
              <a:defRPr/>
            </a:pPr>
            <a:r>
              <a:rPr lang="en-AU"/>
              <a:t>The long-term harms are still being studied.</a:t>
            </a:r>
          </a:p>
          <a:p>
            <a:pPr>
              <a:defRPr/>
            </a:pPr>
            <a:endParaRPr lang="en-AU"/>
          </a:p>
          <a:p>
            <a:pPr>
              <a:defRPr/>
            </a:pPr>
            <a:endParaRPr lang="en-AU"/>
          </a:p>
          <a:p>
            <a:pPr>
              <a:defRPr/>
            </a:pPr>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7</a:t>
            </a:fld>
            <a:endParaRPr lang="en-AU"/>
          </a:p>
        </p:txBody>
      </p:sp>
    </p:spTree>
    <p:extLst>
      <p:ext uri="{BB962C8B-B14F-4D97-AF65-F5344CB8AC3E}">
        <p14:creationId xmlns:p14="http://schemas.microsoft.com/office/powerpoint/2010/main" val="565452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a:t>In Australia: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t>Vapes can only legally be sold in pharmacies and s</a:t>
            </a:r>
            <a:r>
              <a:rPr lang="en-AU" sz="1200" kern="1200">
                <a:solidFill>
                  <a:schemeClr val="tx1"/>
                </a:solidFill>
                <a:effectLst/>
                <a:latin typeface="Public Sans" pitchFamily="2" charset="0"/>
                <a:ea typeface="+mn-ea"/>
                <a:cs typeface="+mn-cs"/>
              </a:rPr>
              <a:t>hould only be sold to help people quit smoking or to manage nicotine dependence.</a:t>
            </a:r>
          </a:p>
          <a:p>
            <a:pPr marL="171450" lvl="0" indent="-171450">
              <a:buFont typeface="Arial" panose="020B0604020202020204" pitchFamily="34" charset="0"/>
              <a:buChar char="•"/>
            </a:pPr>
            <a:r>
              <a:rPr lang="en-AU" sz="1200" kern="1200">
                <a:solidFill>
                  <a:schemeClr val="tx1"/>
                </a:solidFill>
                <a:effectLst/>
                <a:latin typeface="Public Sans" pitchFamily="2" charset="0"/>
                <a:ea typeface="+mn-ea"/>
                <a:cs typeface="+mn-cs"/>
              </a:rPr>
              <a:t>People under 18 need a prescription to buy vapes from a pharmacy.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a:solidFill>
                  <a:schemeClr val="tx1"/>
                </a:solidFill>
                <a:effectLst/>
                <a:latin typeface="Public Sans" pitchFamily="2" charset="0"/>
                <a:ea typeface="+mn-ea"/>
                <a:cs typeface="+mn-cs"/>
              </a:rPr>
              <a:t>Shops such as tobacconists, service stations and convenience stores are banned from selling vapes.</a:t>
            </a:r>
          </a:p>
          <a:p>
            <a:pPr marL="171450" indent="-171450">
              <a:buFont typeface="Arial" panose="020B0604020202020204" pitchFamily="34" charset="0"/>
              <a:buChar char="•"/>
            </a:pPr>
            <a:r>
              <a:rPr lang="en-AU" sz="1200" kern="1200">
                <a:solidFill>
                  <a:schemeClr val="tx1"/>
                </a:solidFill>
                <a:effectLst/>
                <a:latin typeface="Public Sans" pitchFamily="2" charset="0"/>
                <a:ea typeface="+mn-ea"/>
                <a:cs typeface="+mn-cs"/>
              </a:rPr>
              <a:t>People who have a vape for their own use are not targeted by the laws.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kern="1200">
                <a:solidFill>
                  <a:schemeClr val="tx1"/>
                </a:solidFill>
                <a:effectLst/>
                <a:latin typeface="Public Sans" pitchFamily="2" charset="0"/>
                <a:ea typeface="+mn-ea"/>
                <a:cs typeface="+mn-cs"/>
              </a:rPr>
              <a:t>Vaping is banned in places where smoking is banned.</a:t>
            </a:r>
            <a:endParaRPr lang="en-AU"/>
          </a:p>
          <a:p>
            <a:pPr>
              <a:defRPr/>
            </a:pPr>
            <a:r>
              <a:rPr lang="en-AU"/>
              <a:t>These laws apply across NSW and are in place to protect young people from addiction and health harm.</a:t>
            </a:r>
          </a:p>
          <a:p>
            <a:pPr>
              <a:defRPr/>
            </a:pPr>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8</a:t>
            </a:fld>
            <a:endParaRPr lang="en-AU"/>
          </a:p>
        </p:txBody>
      </p:sp>
    </p:spTree>
    <p:extLst>
      <p:ext uri="{BB962C8B-B14F-4D97-AF65-F5344CB8AC3E}">
        <p14:creationId xmlns:p14="http://schemas.microsoft.com/office/powerpoint/2010/main" val="368458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b="0" i="0" kern="1200">
                <a:solidFill>
                  <a:schemeClr val="tx1"/>
                </a:solidFill>
                <a:effectLst/>
              </a:rPr>
              <a:t>When </a:t>
            </a:r>
            <a:r>
              <a:rPr lang="en-AU"/>
              <a:t>talking about vaping, staying calm and non‑judgemental can really help. Listening more than you talk shows your </a:t>
            </a:r>
            <a:r>
              <a:rPr lang="en-AU" b="0" i="0" kern="1200">
                <a:solidFill>
                  <a:schemeClr val="tx1"/>
                </a:solidFill>
                <a:effectLst/>
              </a:rPr>
              <a:t>young </a:t>
            </a:r>
            <a:r>
              <a:rPr lang="en-AU"/>
              <a:t>person that you respect their thoughts and feelings. Even if you don’t fully agree, acknowledging how they feel can help them </a:t>
            </a:r>
            <a:r>
              <a:rPr lang="en-AU" b="0" i="0" kern="1200">
                <a:solidFill>
                  <a:schemeClr val="tx1"/>
                </a:solidFill>
                <a:effectLst/>
              </a:rPr>
              <a:t>feel heard and</a:t>
            </a:r>
            <a:r>
              <a:rPr lang="en-AU"/>
              <a:t> </a:t>
            </a:r>
            <a:r>
              <a:rPr lang="en-AU" b="0" i="0" kern="1200">
                <a:solidFill>
                  <a:schemeClr val="tx1"/>
                </a:solidFill>
                <a:effectLst/>
              </a:rPr>
              <a:t>more</a:t>
            </a:r>
            <a:r>
              <a:rPr lang="en-AU"/>
              <a:t> willing </a:t>
            </a:r>
            <a:r>
              <a:rPr lang="en-AU" b="0" i="0" kern="1200">
                <a:solidFill>
                  <a:schemeClr val="tx1"/>
                </a:solidFill>
                <a:effectLst/>
              </a:rPr>
              <a:t>to </a:t>
            </a:r>
            <a:r>
              <a:rPr lang="en-AU"/>
              <a:t>listen</a:t>
            </a:r>
            <a:r>
              <a:rPr lang="en-AU" b="0" i="0" kern="1200">
                <a:solidFill>
                  <a:schemeClr val="tx1"/>
                </a:solidFill>
                <a:effectLst/>
              </a:rPr>
              <a:t>.</a:t>
            </a:r>
            <a:endParaRPr lang="en-AU"/>
          </a:p>
          <a:p>
            <a:pPr>
              <a:defRPr/>
            </a:pPr>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9</a:t>
            </a:fld>
            <a:endParaRPr lang="en-AU"/>
          </a:p>
        </p:txBody>
      </p:sp>
    </p:spTree>
    <p:extLst>
      <p:ext uri="{BB962C8B-B14F-4D97-AF65-F5344CB8AC3E}">
        <p14:creationId xmlns:p14="http://schemas.microsoft.com/office/powerpoint/2010/main" val="506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a:t>It can help to start these conversations during everyday moments, like driving, cooking, or going for a walk. Being side-by-side instead of opposite each other can feel less awkward. Try to keep the tone relaxed and curious. You might say something like, "I’ve been hearing about vaping lately and wanted to check in with you." Focusing on care rather than anger can help your young person open up.</a:t>
            </a:r>
          </a:p>
          <a:p>
            <a:endParaRPr lang="en-AU"/>
          </a:p>
          <a:p>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10</a:t>
            </a:fld>
            <a:endParaRPr lang="en-AU"/>
          </a:p>
        </p:txBody>
      </p:sp>
    </p:spTree>
    <p:extLst>
      <p:ext uri="{BB962C8B-B14F-4D97-AF65-F5344CB8AC3E}">
        <p14:creationId xmlns:p14="http://schemas.microsoft.com/office/powerpoint/2010/main" val="1180541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fontAlgn="t"/>
            <a:r>
              <a:rPr lang="en-AU" sz="1200" b="0" i="0" kern="1200">
                <a:solidFill>
                  <a:schemeClr val="tx1"/>
                </a:solidFill>
                <a:effectLst/>
                <a:latin typeface="Public Sans" pitchFamily="2" charset="0"/>
                <a:ea typeface="+mn-ea"/>
                <a:cs typeface="+mn-cs"/>
              </a:rPr>
              <a:t>Young people may try vaping for many reasons, including curiosity, sweet and fruity flavours, peer pressure, stress, or seeing vaping on social media. Some are also drawn to the short-term “head spin” or “buzz,” beliefs that vaping can help with weight control or appetite suppression, or the sense of privacy if parents or caregivers are less likely to notice. It’s normal for young people to be curious and want to fit in, and many are still learning how to cope with stress. Trying vaping does not mean a young person is bad or naughty, and it doesn’t mean they will keep using it. </a:t>
            </a:r>
          </a:p>
          <a:p>
            <a:pPr fontAlgn="t"/>
            <a:r>
              <a:rPr lang="en-AU" sz="1200" b="0" i="0" kern="1200">
                <a:solidFill>
                  <a:schemeClr val="tx1"/>
                </a:solidFill>
                <a:effectLst/>
                <a:latin typeface="Public Sans" pitchFamily="2" charset="0"/>
                <a:ea typeface="+mn-ea"/>
                <a:cs typeface="+mn-cs"/>
              </a:rPr>
              <a:t>What matters is how adults respond. Listening without judging, staying calm, and trying to understand their reasons can help build trust and support helpful conversations.</a:t>
            </a:r>
          </a:p>
          <a:p>
            <a:pPr>
              <a:defRPr/>
            </a:pPr>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11</a:t>
            </a:fld>
            <a:endParaRPr lang="en-AU"/>
          </a:p>
        </p:txBody>
      </p:sp>
    </p:spTree>
    <p:extLst>
      <p:ext uri="{BB962C8B-B14F-4D97-AF65-F5344CB8AC3E}">
        <p14:creationId xmlns:p14="http://schemas.microsoft.com/office/powerpoint/2010/main" val="784332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a:t>If your young person is not vaping, this is a good chance to talk. Let them know you’re glad they’re not vaping and ask how they feel when others do. You can also practise simple responses like “No thanks, I don’t vape” or “I’m not into that” to help them feel confident saying no. These conversations can help them feel supported and prepared for situations where they may be offered a vape.</a:t>
            </a:r>
          </a:p>
        </p:txBody>
      </p:sp>
      <p:sp>
        <p:nvSpPr>
          <p:cNvPr id="4" name="Slide Number Placeholder 3"/>
          <p:cNvSpPr>
            <a:spLocks noGrp="1"/>
          </p:cNvSpPr>
          <p:nvPr>
            <p:ph type="sldNum" sz="quarter" idx="5"/>
          </p:nvPr>
        </p:nvSpPr>
        <p:spPr/>
        <p:txBody>
          <a:bodyPr/>
          <a:lstStyle/>
          <a:p>
            <a:fld id="{1E39E4EC-3DAD-4041-A628-A3953E0B6B1E}" type="slidenum">
              <a:rPr lang="en-AU" smtClean="0"/>
              <a:t>12</a:t>
            </a:fld>
            <a:endParaRPr lang="en-AU"/>
          </a:p>
        </p:txBody>
      </p:sp>
    </p:spTree>
    <p:extLst>
      <p:ext uri="{BB962C8B-B14F-4D97-AF65-F5344CB8AC3E}">
        <p14:creationId xmlns:p14="http://schemas.microsoft.com/office/powerpoint/2010/main" val="1364576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a:t>Nicotine affects the brain by releasing a feel-good chemical called dopamine. This can make people want to keep vaping to feel that effect again. Over time, the brain gets used to nicotine, making it harder to quit. Signs of addiction may include cravings, mood changes, feeling restless, trouble concentrating, or wanting to vape soon after waking up. Because young people’s brains are still developing, nicotine can cause long-lasting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13</a:t>
            </a:fld>
            <a:endParaRPr lang="en-AU"/>
          </a:p>
        </p:txBody>
      </p:sp>
    </p:spTree>
    <p:extLst>
      <p:ext uri="{BB962C8B-B14F-4D97-AF65-F5344CB8AC3E}">
        <p14:creationId xmlns:p14="http://schemas.microsoft.com/office/powerpoint/2010/main" val="1788064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45DB8-2DF1-394D-0D0B-664F03369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7CC77C-9581-AE8D-844C-9642D496CF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60C53B-660D-6D75-A03A-7B0166AC7245}"/>
              </a:ext>
            </a:extLst>
          </p:cNvPr>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a:t>When someone stops vaping, they may experience withdrawal symptoms like feeling moody, tired, anxious or finding it hard to concentrate. Withdrawal can happen during school hours, on long trips, or anytime vaping isn’t possible. The good news is that physical withdrawal usually improves within one to two weeks. Cravings can last longer, but they do get easier over time.</a:t>
            </a:r>
          </a:p>
          <a:p>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ea typeface="Cambria"/>
              </a:rPr>
              <a:t>Parent &amp; carer</a:t>
            </a:r>
            <a:r>
              <a:rPr lang="en-AU" sz="1200" b="0" i="0" kern="1200">
                <a:solidFill>
                  <a:schemeClr val="tx1"/>
                </a:solidFill>
                <a:effectLst/>
                <a:ea typeface="+mn-ea"/>
                <a:cs typeface="+mn-cs"/>
              </a:rPr>
              <a:t> content:</a:t>
            </a:r>
          </a:p>
          <a:p>
            <a:pPr marL="0" indent="0">
              <a:buNone/>
            </a:pPr>
            <a:r>
              <a:rPr lang="en-AU"/>
              <a:t>If you smoke or vape yourself:</a:t>
            </a:r>
          </a:p>
          <a:p>
            <a:pPr marL="171450" lvl="0" indent="-171450">
              <a:buFont typeface="Arial" panose="020B0604020202020204" pitchFamily="34" charset="0"/>
              <a:buChar char="•"/>
            </a:pPr>
            <a:r>
              <a:rPr lang="en-AU"/>
              <a:t>Being honest about your own experience can help your young person feel understood </a:t>
            </a:r>
          </a:p>
          <a:p>
            <a:pPr marL="171450" lvl="0" indent="-171450">
              <a:buFont typeface="Arial" panose="020B0604020202020204" pitchFamily="34" charset="0"/>
              <a:buChar char="•"/>
            </a:pPr>
            <a:r>
              <a:rPr lang="en-AU"/>
              <a:t>Be kind to yourself. Change takes time and getting help for your own health can help you both</a:t>
            </a:r>
          </a:p>
          <a:p>
            <a:endParaRPr lang="en-AU"/>
          </a:p>
        </p:txBody>
      </p:sp>
      <p:sp>
        <p:nvSpPr>
          <p:cNvPr id="4" name="Slide Number Placeholder 3">
            <a:extLst>
              <a:ext uri="{FF2B5EF4-FFF2-40B4-BE49-F238E27FC236}">
                <a16:creationId xmlns:a16="http://schemas.microsoft.com/office/drawing/2014/main" id="{715C3EB8-66B7-7F80-BC15-5EF5AB14C059}"/>
              </a:ext>
            </a:extLst>
          </p:cNvPr>
          <p:cNvSpPr>
            <a:spLocks noGrp="1"/>
          </p:cNvSpPr>
          <p:nvPr>
            <p:ph type="sldNum" sz="quarter" idx="5"/>
          </p:nvPr>
        </p:nvSpPr>
        <p:spPr/>
        <p:txBody>
          <a:bodyPr/>
          <a:lstStyle/>
          <a:p>
            <a:fld id="{1E39E4EC-3DAD-4041-A628-A3953E0B6B1E}" type="slidenum">
              <a:rPr lang="en-AU" smtClean="0"/>
              <a:t>14</a:t>
            </a:fld>
            <a:endParaRPr lang="en-AU"/>
          </a:p>
        </p:txBody>
      </p:sp>
    </p:spTree>
    <p:extLst>
      <p:ext uri="{BB962C8B-B14F-4D97-AF65-F5344CB8AC3E}">
        <p14:creationId xmlns:p14="http://schemas.microsoft.com/office/powerpoint/2010/main" val="827534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a:ea typeface="+mn-ea"/>
                <a:cs typeface="+mn-cs"/>
              </a:rPr>
              <a:t>F</a:t>
            </a:r>
            <a:r>
              <a:rPr lang="en-AU"/>
              <a:t>inding out your young person is vaping can be upsetting. Taking a calm approach can make a big difference. Thanking them for being honest and focusing on health rather than punishment can help keep them talking and open to support. Some young people vape to cope with stress, anxiety, or fitting in, so it can help to encourage healthier options like exercise, creative activities, spending time with friends, or talking to a trusted adult.</a:t>
            </a:r>
            <a:endParaRPr lang="en-AU">
              <a:ea typeface="+mn-ea"/>
              <a:cs typeface="+mn-cs"/>
            </a:endParaRPr>
          </a:p>
          <a:p>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ea typeface="Cambria"/>
              </a:rPr>
              <a:t>Parent &amp; carer</a:t>
            </a:r>
            <a:r>
              <a:rPr lang="en-AU" sz="1200" b="0" i="0" kern="1200">
                <a:solidFill>
                  <a:schemeClr val="tx1"/>
                </a:solidFill>
                <a:effectLst/>
                <a:ea typeface="+mn-ea"/>
                <a:cs typeface="+mn-cs"/>
              </a:rPr>
              <a:t> content: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a:t>If you smoke or vape, it’s okay to talk about working on your own habits. You can use this as an opportunity to support your young person, by using phrases like “I’m trying to stop too” and acknowledge the difficulty.</a:t>
            </a:r>
          </a:p>
          <a:p>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15</a:t>
            </a:fld>
            <a:endParaRPr lang="en-AU"/>
          </a:p>
        </p:txBody>
      </p:sp>
    </p:spTree>
    <p:extLst>
      <p:ext uri="{BB962C8B-B14F-4D97-AF65-F5344CB8AC3E}">
        <p14:creationId xmlns:p14="http://schemas.microsoft.com/office/powerpoint/2010/main" val="1193531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76B5C-EE64-3AA1-7CA3-25E5A5FF3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D52482-C3EF-0C9F-8997-C900C6AA25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E2309-4006-D6BE-92C3-BB48A9A2519E}"/>
              </a:ext>
            </a:extLst>
          </p:cNvPr>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r>
              <a:rPr lang="en-AU" sz="1200" b="0" i="0" kern="1200">
                <a:solidFill>
                  <a:schemeClr val="tx1"/>
                </a:solidFill>
                <a:effectLst/>
                <a:ea typeface="+mn-ea"/>
                <a:cs typeface="+mn-cs"/>
              </a:rPr>
              <a:t>Young people may vape for many reasons. Knowing why can help you to support them.</a:t>
            </a:r>
            <a:endParaRPr lang="en-AU" sz="1200" b="1" i="0" kern="1200">
              <a:solidFill>
                <a:schemeClr val="tx1"/>
              </a:solidFill>
              <a:effectLst/>
              <a:ea typeface="+mn-ea"/>
              <a:cs typeface="+mn-cs"/>
            </a:endParaRPr>
          </a:p>
          <a:p>
            <a:pPr fontAlgn="t"/>
            <a:r>
              <a:rPr lang="en-AU" sz="1200" b="1" i="0" kern="1200">
                <a:solidFill>
                  <a:schemeClr val="tx1"/>
                </a:solidFill>
                <a:effectLst/>
                <a:ea typeface="+mn-ea"/>
                <a:cs typeface="+mn-cs"/>
              </a:rPr>
              <a:t>Stress: </a:t>
            </a:r>
            <a:br>
              <a:rPr lang="en-AU" sz="1200" b="0" i="0" kern="1200">
                <a:solidFill>
                  <a:schemeClr val="tx1"/>
                </a:solidFill>
                <a:effectLst/>
                <a:ea typeface="+mn-ea"/>
                <a:cs typeface="+mn-cs"/>
              </a:rPr>
            </a:br>
            <a:r>
              <a:rPr lang="en-AU" sz="1200" b="0" i="0" kern="1200">
                <a:solidFill>
                  <a:schemeClr val="tx1"/>
                </a:solidFill>
                <a:effectLst/>
                <a:ea typeface="+mn-ea"/>
                <a:cs typeface="+mn-cs"/>
              </a:rPr>
              <a:t>Some young people think vaping helps them relax or manage stress. Parents and carers can support them to find healthier ways to cope, such as being active, doing something creative, or talking about how they’re feeling.</a:t>
            </a:r>
          </a:p>
          <a:p>
            <a:pPr fontAlgn="t"/>
            <a:r>
              <a:rPr lang="en-AU" sz="1200" b="1" i="0" kern="1200">
                <a:solidFill>
                  <a:schemeClr val="tx1"/>
                </a:solidFill>
                <a:effectLst/>
                <a:ea typeface="+mn-ea"/>
                <a:cs typeface="+mn-cs"/>
              </a:rPr>
              <a:t>Fitting in: </a:t>
            </a:r>
            <a:br>
              <a:rPr lang="en-AU" sz="1200" b="0" i="0" kern="1200">
                <a:solidFill>
                  <a:schemeClr val="tx1"/>
                </a:solidFill>
                <a:effectLst/>
                <a:ea typeface="+mn-ea"/>
                <a:cs typeface="+mn-cs"/>
              </a:rPr>
            </a:br>
            <a:r>
              <a:rPr lang="en-AU" sz="1200" b="0" i="0" kern="1200">
                <a:solidFill>
                  <a:schemeClr val="tx1"/>
                </a:solidFill>
                <a:effectLst/>
                <a:ea typeface="+mn-ea"/>
                <a:cs typeface="+mn-cs"/>
              </a:rPr>
              <a:t>Peer pressure plays a big role. Encourage parents to ask what their young person thinks they would miss if they didn’t vape, and to remind them that friendships are about shared interests and support, not vaping.</a:t>
            </a:r>
          </a:p>
          <a:p>
            <a:pPr fontAlgn="t"/>
            <a:r>
              <a:rPr lang="en-AU" sz="1200" b="1" i="0" kern="1200">
                <a:solidFill>
                  <a:schemeClr val="tx1"/>
                </a:solidFill>
                <a:effectLst/>
                <a:ea typeface="+mn-ea"/>
                <a:cs typeface="+mn-cs"/>
              </a:rPr>
              <a:t>Curiosity: </a:t>
            </a:r>
            <a:br>
              <a:rPr lang="en-AU" sz="1200" b="0" i="0" kern="1200">
                <a:solidFill>
                  <a:schemeClr val="tx1"/>
                </a:solidFill>
                <a:effectLst/>
                <a:ea typeface="+mn-ea"/>
                <a:cs typeface="+mn-cs"/>
              </a:rPr>
            </a:br>
            <a:r>
              <a:rPr lang="en-AU" sz="1200" b="0" i="0" kern="1200">
                <a:solidFill>
                  <a:schemeClr val="tx1"/>
                </a:solidFill>
                <a:effectLst/>
                <a:ea typeface="+mn-ea"/>
                <a:cs typeface="+mn-cs"/>
              </a:rPr>
              <a:t>Wanting to experiment is normal. It’s helpful to acknowledge this while explaining that nicotine is very addictive, and that vaping “just once” can quickly turn into vaping more than they expected.</a:t>
            </a:r>
          </a:p>
          <a:p>
            <a:pPr fontAlgn="t"/>
            <a:r>
              <a:rPr lang="en-AU" sz="1200" b="1" i="0" kern="1200">
                <a:solidFill>
                  <a:schemeClr val="tx1"/>
                </a:solidFill>
                <a:effectLst/>
                <a:ea typeface="+mn-ea"/>
                <a:cs typeface="+mn-cs"/>
              </a:rPr>
              <a:t>Seeing it everywhere: </a:t>
            </a:r>
            <a:br>
              <a:rPr lang="en-AU" sz="1200" b="0" i="0" kern="1200">
                <a:solidFill>
                  <a:schemeClr val="tx1"/>
                </a:solidFill>
                <a:effectLst/>
                <a:ea typeface="+mn-ea"/>
                <a:cs typeface="+mn-cs"/>
              </a:rPr>
            </a:br>
            <a:r>
              <a:rPr lang="en-AU" sz="1200" b="0" i="0" kern="1200">
                <a:solidFill>
                  <a:schemeClr val="tx1"/>
                </a:solidFill>
                <a:effectLst/>
                <a:ea typeface="+mn-ea"/>
                <a:cs typeface="+mn-cs"/>
              </a:rPr>
              <a:t>Vaping can look very common because of social media. Parents can share that around 80% of young people in NSW don’t vape, and many choose not to because it’s not harmless.</a:t>
            </a:r>
            <a:endParaRPr lang="en-AU" b="0" i="0" kern="1200">
              <a:solidFill>
                <a:schemeClr val="tx1"/>
              </a:solidFill>
              <a:effectLst/>
            </a:endParaRPr>
          </a:p>
        </p:txBody>
      </p:sp>
      <p:sp>
        <p:nvSpPr>
          <p:cNvPr id="4" name="Slide Number Placeholder 3">
            <a:extLst>
              <a:ext uri="{FF2B5EF4-FFF2-40B4-BE49-F238E27FC236}">
                <a16:creationId xmlns:a16="http://schemas.microsoft.com/office/drawing/2014/main" id="{37D08D0B-65E3-BAAB-BE01-E09F53A3AE79}"/>
              </a:ext>
            </a:extLst>
          </p:cNvPr>
          <p:cNvSpPr>
            <a:spLocks noGrp="1"/>
          </p:cNvSpPr>
          <p:nvPr>
            <p:ph type="sldNum" sz="quarter" idx="5"/>
          </p:nvPr>
        </p:nvSpPr>
        <p:spPr/>
        <p:txBody>
          <a:bodyPr/>
          <a:lstStyle/>
          <a:p>
            <a:fld id="{1E39E4EC-3DAD-4041-A628-A3953E0B6B1E}" type="slidenum">
              <a:rPr lang="en-AU" smtClean="0"/>
              <a:t>16</a:t>
            </a:fld>
            <a:endParaRPr lang="en-AU"/>
          </a:p>
        </p:txBody>
      </p:sp>
    </p:spTree>
    <p:extLst>
      <p:ext uri="{BB962C8B-B14F-4D97-AF65-F5344CB8AC3E}">
        <p14:creationId xmlns:p14="http://schemas.microsoft.com/office/powerpoint/2010/main" val="884675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a:t>If they’re not ready to quit, focus on harm reduction and staying connected. This might include not vaping around others and planning for when they feel ready to make changes. Quitting can be hard, especially if nicotine addiction is involved, so encourage small steps and celebrate progress, even if it’s small. Relapse can happen and doesn’t mean failure. Ongoing support and trust really matter.</a:t>
            </a:r>
            <a:endParaRPr lang="en-AU" b="0" i="0" kern="120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kern="120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a:solidFill>
                  <a:schemeClr val="tx1"/>
                </a:solidFill>
                <a:effectLst/>
                <a:ea typeface="+mn-ea"/>
                <a:cs typeface="+mn-cs"/>
              </a:rPr>
              <a:t>Parent &amp; carer content:</a:t>
            </a:r>
          </a:p>
          <a:p>
            <a:pPr marL="0" indent="0">
              <a:buNone/>
            </a:pPr>
            <a:r>
              <a:rPr lang="en-AU"/>
              <a:t>Managing your own emotions</a:t>
            </a:r>
          </a:p>
          <a:p>
            <a:pPr marL="171450" indent="-171450">
              <a:buFont typeface="Arial" panose="020B0604020202020204" pitchFamily="34" charset="0"/>
              <a:buChar char="•"/>
            </a:pPr>
            <a:r>
              <a:rPr lang="en-AU"/>
              <a:t>If you learn your young person is vaping, manage your feelings away from them</a:t>
            </a:r>
          </a:p>
          <a:p>
            <a:pPr marL="171450" lvl="0" indent="-171450">
              <a:buFont typeface="Arial" panose="020B0604020202020204" pitchFamily="34" charset="0"/>
              <a:buChar char="•"/>
            </a:pPr>
            <a:r>
              <a:rPr lang="en-AU"/>
              <a:t>Strong reactions can make them shut down or pull away</a:t>
            </a:r>
          </a:p>
          <a:p>
            <a:pPr marL="171450" lvl="0" indent="-171450">
              <a:buFont typeface="Arial" panose="020B0604020202020204" pitchFamily="34" charset="0"/>
              <a:buChar char="•"/>
            </a:pPr>
            <a:r>
              <a:rPr lang="en-AU"/>
              <a:t>Staying calm helps keep them open to support</a:t>
            </a:r>
          </a:p>
          <a:p>
            <a:pPr marL="171450" lvl="0" indent="-171450">
              <a:buFont typeface="Arial" panose="020B0604020202020204" pitchFamily="34" charset="0"/>
              <a:buChar char="•"/>
            </a:pPr>
            <a:r>
              <a:rPr lang="en-AU"/>
              <a:t>If you smoke or vape, getting support can help you both</a:t>
            </a:r>
            <a:endParaRPr lang="en-AU" sz="1200" b="0" i="0" kern="1200">
              <a:solidFill>
                <a:schemeClr val="tx1"/>
              </a:solidFill>
              <a:effectLst/>
              <a:ea typeface="+mn-ea"/>
              <a:cs typeface="+mn-cs"/>
            </a:endParaRPr>
          </a:p>
          <a:p>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17</a:t>
            </a:fld>
            <a:endParaRPr lang="en-AU"/>
          </a:p>
        </p:txBody>
      </p:sp>
    </p:spTree>
    <p:extLst>
      <p:ext uri="{BB962C8B-B14F-4D97-AF65-F5344CB8AC3E}">
        <p14:creationId xmlns:p14="http://schemas.microsoft.com/office/powerpoint/2010/main" val="2256990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a:t>Support is available for both young people and families: </a:t>
            </a:r>
          </a:p>
          <a:p>
            <a:pPr marL="0" indent="0">
              <a:buFont typeface="Arial" panose="020B0604020202020204" pitchFamily="34" charset="0"/>
              <a:buNone/>
              <a:defRPr/>
            </a:pPr>
            <a:endParaRPr lang="en-AU" sz="1200" b="1" kern="1200">
              <a:solidFill>
                <a:schemeClr val="tx1"/>
              </a:solidFill>
              <a:effectLst/>
              <a:ea typeface="+mn-ea"/>
              <a:cs typeface="+mn-cs"/>
            </a:endParaRPr>
          </a:p>
          <a:p>
            <a:pPr marL="0" indent="0">
              <a:buFont typeface="Arial" panose="020B0604020202020204" pitchFamily="34" charset="0"/>
              <a:buNone/>
              <a:defRPr/>
            </a:pPr>
            <a:r>
              <a:rPr lang="en-AU" sz="1200" b="1" kern="1200">
                <a:solidFill>
                  <a:schemeClr val="tx1"/>
                </a:solidFill>
                <a:effectLst/>
                <a:ea typeface="+mn-ea"/>
                <a:cs typeface="+mn-cs"/>
              </a:rPr>
              <a:t>Pave </a:t>
            </a:r>
            <a:r>
              <a:rPr lang="en-AU" sz="1200" kern="1200">
                <a:solidFill>
                  <a:schemeClr val="tx1"/>
                </a:solidFill>
                <a:effectLst/>
                <a:ea typeface="+mn-ea"/>
                <a:cs typeface="+mn-cs"/>
              </a:rPr>
              <a:t>is a free app created by Cancer Institute NSW to support young people who want to stop vaping. It provides tools and tips to help manage cravings and build confidence to quit. The app is designed specifically for young people and can be used independently or alongside other support. Download Pave from the Apple App Store or Google Play.</a:t>
            </a:r>
          </a:p>
          <a:p>
            <a:pPr marL="171450" indent="-171450">
              <a:buFont typeface="Arial" panose="020B0604020202020204" pitchFamily="34" charset="0"/>
              <a:buChar char="•"/>
              <a:defRPr/>
            </a:pPr>
            <a:endParaRPr lang="en-AU" sz="1200" kern="1200">
              <a:solidFill>
                <a:schemeClr val="tx1"/>
              </a:solidFill>
              <a:effectLst/>
              <a:ea typeface="+mn-ea"/>
              <a:cs typeface="+mn-cs"/>
            </a:endParaRPr>
          </a:p>
          <a:p>
            <a:pPr marL="0" indent="0">
              <a:buFont typeface="Arial" panose="020B0604020202020204" pitchFamily="34" charset="0"/>
              <a:buNone/>
            </a:pPr>
            <a:r>
              <a:rPr lang="en-AU" sz="1200" b="1" kern="1200">
                <a:solidFill>
                  <a:schemeClr val="tx1"/>
                </a:solidFill>
                <a:effectLst/>
                <a:ea typeface="+mn-ea"/>
                <a:cs typeface="+mn-cs"/>
              </a:rPr>
              <a:t>iCanQuit</a:t>
            </a:r>
            <a:r>
              <a:rPr lang="en-AU" sz="1200" kern="1200">
                <a:solidFill>
                  <a:schemeClr val="tx1"/>
                </a:solidFill>
                <a:effectLst/>
                <a:ea typeface="+mn-ea"/>
                <a:cs typeface="+mn-cs"/>
              </a:rPr>
              <a:t> is a website that helps people stop smoking or vaping. It gives tools that you can choose to suit you. The website helps:</a:t>
            </a:r>
          </a:p>
          <a:p>
            <a:pPr marL="171450" lvl="0" indent="-171450">
              <a:buFont typeface="Arial" panose="020B0604020202020204" pitchFamily="34" charset="0"/>
              <a:buChar char="•"/>
            </a:pPr>
            <a:r>
              <a:rPr lang="en-AU" sz="1200" kern="1200">
                <a:solidFill>
                  <a:schemeClr val="tx1"/>
                </a:solidFill>
                <a:effectLst/>
                <a:ea typeface="+mn-ea"/>
                <a:cs typeface="+mn-cs"/>
              </a:rPr>
              <a:t>Make a quit plan</a:t>
            </a:r>
          </a:p>
          <a:p>
            <a:pPr marL="171450" lvl="0" indent="-171450">
              <a:buFont typeface="Arial" panose="020B0604020202020204" pitchFamily="34" charset="0"/>
              <a:buChar char="•"/>
            </a:pPr>
            <a:r>
              <a:rPr lang="en-AU" sz="1200" kern="1200">
                <a:solidFill>
                  <a:schemeClr val="tx1"/>
                </a:solidFill>
                <a:effectLst/>
                <a:ea typeface="+mn-ea"/>
                <a:cs typeface="+mn-cs"/>
              </a:rPr>
              <a:t>Stay motivated</a:t>
            </a:r>
          </a:p>
          <a:p>
            <a:pPr marL="171450" lvl="0" indent="-171450">
              <a:buFont typeface="Arial" panose="020B0604020202020204" pitchFamily="34" charset="0"/>
              <a:buChar char="•"/>
            </a:pPr>
            <a:r>
              <a:rPr lang="en-AU" sz="1200" kern="1200">
                <a:solidFill>
                  <a:schemeClr val="tx1"/>
                </a:solidFill>
                <a:effectLst/>
                <a:ea typeface="+mn-ea"/>
                <a:cs typeface="+mn-cs"/>
              </a:rPr>
              <a:t>Track your progress</a:t>
            </a:r>
          </a:p>
          <a:p>
            <a:pPr marL="171450" lvl="0" indent="-171450">
              <a:buFont typeface="Arial" panose="020B0604020202020204" pitchFamily="34" charset="0"/>
              <a:buChar char="•"/>
            </a:pPr>
            <a:r>
              <a:rPr lang="en-AU" sz="1200" kern="1200">
                <a:solidFill>
                  <a:schemeClr val="tx1"/>
                </a:solidFill>
                <a:effectLst/>
                <a:ea typeface="+mn-ea"/>
                <a:cs typeface="+mn-cs"/>
              </a:rPr>
              <a:t>Beat cravings</a:t>
            </a:r>
          </a:p>
          <a:p>
            <a:pPr marL="0" lvl="0" indent="0">
              <a:buFont typeface="Arial" panose="020B0604020202020204" pitchFamily="34" charset="0"/>
              <a:buNone/>
            </a:pPr>
            <a:r>
              <a:rPr lang="en-AU" sz="1200" kern="1200">
                <a:solidFill>
                  <a:schemeClr val="tx1"/>
                </a:solidFill>
                <a:effectLst/>
                <a:ea typeface="+mn-ea"/>
                <a:cs typeface="+mn-cs"/>
              </a:rPr>
              <a:t>You can use iCanQuit on your own or with other support.</a:t>
            </a:r>
          </a:p>
          <a:p>
            <a:pPr marL="0" indent="0">
              <a:buFont typeface="Arial" panose="020B0604020202020204" pitchFamily="34" charset="0"/>
              <a:buNone/>
            </a:pPr>
            <a:endParaRPr lang="en-AU" sz="1200" kern="1200">
              <a:solidFill>
                <a:schemeClr val="tx1"/>
              </a:solidFill>
              <a:effectLst/>
              <a:ea typeface="+mn-ea"/>
              <a:cs typeface="+mn-cs"/>
            </a:endParaRPr>
          </a:p>
          <a:p>
            <a:pPr marL="0" indent="0">
              <a:buFont typeface="Arial" panose="020B0604020202020204" pitchFamily="34" charset="0"/>
              <a:buNone/>
            </a:pPr>
            <a:r>
              <a:rPr lang="en-AU" sz="1200" b="1" kern="1200">
                <a:solidFill>
                  <a:schemeClr val="tx1"/>
                </a:solidFill>
                <a:effectLst/>
                <a:ea typeface="+mn-ea"/>
                <a:cs typeface="+mn-cs"/>
              </a:rPr>
              <a:t>Quitline</a:t>
            </a:r>
            <a:r>
              <a:rPr lang="en-AU" sz="1200" kern="1200">
                <a:solidFill>
                  <a:schemeClr val="tx1"/>
                </a:solidFill>
                <a:effectLst/>
                <a:ea typeface="+mn-ea"/>
                <a:cs typeface="+mn-cs"/>
              </a:rPr>
              <a:t> is a free and confidential phone service. It supports parents and carers as well as people who smoke or vape. Counsellors have been trained to listen without judgement and can help parents and carers to:</a:t>
            </a:r>
          </a:p>
          <a:p>
            <a:pPr marL="171450" lvl="0" indent="-171450">
              <a:buFont typeface="Arial" panose="020B0604020202020204" pitchFamily="34" charset="0"/>
              <a:buChar char="•"/>
            </a:pPr>
            <a:r>
              <a:rPr lang="en-AU" sz="1200" kern="1200">
                <a:solidFill>
                  <a:schemeClr val="tx1"/>
                </a:solidFill>
                <a:effectLst/>
                <a:ea typeface="+mn-ea"/>
                <a:cs typeface="+mn-cs"/>
              </a:rPr>
              <a:t>Start or continue conversations and handle tricky moments</a:t>
            </a:r>
          </a:p>
          <a:p>
            <a:pPr marL="171450" lvl="0" indent="-171450">
              <a:buFont typeface="Arial" panose="020B0604020202020204" pitchFamily="34" charset="0"/>
              <a:buChar char="•"/>
            </a:pPr>
            <a:r>
              <a:rPr lang="en-AU" sz="1200" kern="1200">
                <a:solidFill>
                  <a:schemeClr val="tx1"/>
                </a:solidFill>
                <a:effectLst/>
                <a:ea typeface="+mn-ea"/>
                <a:cs typeface="+mn-cs"/>
              </a:rPr>
              <a:t>Respond well if their young person is vaping</a:t>
            </a:r>
          </a:p>
          <a:p>
            <a:pPr marL="171450" indent="-171450">
              <a:buFont typeface="Arial" panose="020B0604020202020204" pitchFamily="34" charset="0"/>
              <a:buChar char="•"/>
            </a:pPr>
            <a:r>
              <a:rPr lang="en-AU" sz="1200" kern="1200">
                <a:solidFill>
                  <a:schemeClr val="tx1"/>
                </a:solidFill>
                <a:effectLst/>
                <a:ea typeface="+mn-ea"/>
                <a:cs typeface="+mn-cs"/>
              </a:rPr>
              <a:t>Advice is practical, respectful and tailored to each family’s situation. </a:t>
            </a:r>
            <a:r>
              <a:rPr lang="en-AU" sz="1200" u="sng" kern="1200">
                <a:solidFill>
                  <a:schemeClr val="tx1"/>
                </a:solidFill>
                <a:effectLst/>
                <a:ea typeface="+mn-ea"/>
                <a:cs typeface="+mn-cs"/>
              </a:rPr>
              <a:t>If you need an interpreter, they can arrange one for you when you call.</a:t>
            </a:r>
          </a:p>
          <a:p>
            <a:pPr marL="171450" indent="-171450">
              <a:buFont typeface="Arial" panose="020B0604020202020204" pitchFamily="34" charset="0"/>
              <a:buChar char="•"/>
            </a:pPr>
            <a:endParaRPr lang="en-AU" sz="1200" u="sng" kern="1200">
              <a:solidFill>
                <a:schemeClr val="tx1"/>
              </a:solidFill>
              <a:effectLst/>
              <a:ea typeface="+mn-ea"/>
              <a:cs typeface="+mn-cs"/>
            </a:endParaRPr>
          </a:p>
          <a:p>
            <a:pPr marL="0" indent="0">
              <a:buFont typeface="Arial" panose="020B0604020202020204" pitchFamily="34" charset="0"/>
              <a:buNone/>
            </a:pPr>
            <a:r>
              <a:rPr lang="en-AU" b="1" u="none"/>
              <a:t>The NSW Health Vaping Toolkit </a:t>
            </a:r>
            <a:r>
              <a:rPr lang="en-AU" b="0" u="none"/>
              <a:t>is a NSW Health webpage with </a:t>
            </a:r>
            <a:r>
              <a:rPr lang="en-AU" u="none"/>
              <a:t>trusted information to help parents, carers, teachers and health staff talk to young people about vaping.</a:t>
            </a:r>
          </a:p>
          <a:p>
            <a:pPr marL="0" indent="0">
              <a:buFont typeface="Arial" panose="020B0604020202020204" pitchFamily="34" charset="0"/>
              <a:buNone/>
            </a:pPr>
            <a:r>
              <a:rPr lang="en-AU" u="none"/>
              <a:t>There are resources in different languages for parents and carers.</a:t>
            </a:r>
          </a:p>
          <a:p>
            <a:pPr marL="0" indent="0">
              <a:buFont typeface="Arial" panose="020B0604020202020204" pitchFamily="34" charset="0"/>
              <a:buNone/>
            </a:pPr>
            <a:endParaRPr lang="en-AU" sz="1200" kern="1200">
              <a:solidFill>
                <a:schemeClr val="tx1"/>
              </a:solidFill>
              <a:effectLst/>
              <a:ea typeface="+mn-ea"/>
              <a:cs typeface="+mn-cs"/>
            </a:endParaRPr>
          </a:p>
          <a:p>
            <a:pPr marL="0" indent="0">
              <a:buFont typeface="Arial" panose="020B0604020202020204" pitchFamily="34" charset="0"/>
              <a:buNone/>
            </a:pPr>
            <a:r>
              <a:rPr lang="en-AU" sz="1200" b="1" kern="1200">
                <a:solidFill>
                  <a:schemeClr val="tx1"/>
                </a:solidFill>
                <a:effectLst/>
                <a:ea typeface="+mn-ea"/>
                <a:cs typeface="+mn-cs"/>
              </a:rPr>
              <a:t>Shisha No Thanks </a:t>
            </a:r>
            <a:r>
              <a:rPr lang="en-AU" sz="1200" kern="1200">
                <a:solidFill>
                  <a:schemeClr val="tx1"/>
                </a:solidFill>
                <a:effectLst/>
                <a:ea typeface="+mn-ea"/>
                <a:cs typeface="+mn-cs"/>
              </a:rPr>
              <a:t>is a website that helps adults learn about shisha (waterpipe) smoking. The website helps to:</a:t>
            </a:r>
          </a:p>
          <a:p>
            <a:pPr marL="171450" lvl="0" indent="-171450">
              <a:buFont typeface="Arial" panose="020B0604020202020204" pitchFamily="34" charset="0"/>
              <a:buChar char="•"/>
            </a:pPr>
            <a:r>
              <a:rPr lang="en-AU" sz="1200" kern="1200">
                <a:solidFill>
                  <a:schemeClr val="tx1"/>
                </a:solidFill>
                <a:effectLst/>
                <a:ea typeface="+mn-ea"/>
                <a:cs typeface="+mn-cs"/>
              </a:rPr>
              <a:t>Explain health harms</a:t>
            </a:r>
          </a:p>
          <a:p>
            <a:pPr marL="171450" lvl="0" indent="-171450">
              <a:buFont typeface="Arial" panose="020B0604020202020204" pitchFamily="34" charset="0"/>
              <a:buChar char="•"/>
            </a:pPr>
            <a:r>
              <a:rPr lang="en-AU" sz="1200" kern="1200">
                <a:solidFill>
                  <a:schemeClr val="tx1"/>
                </a:solidFill>
                <a:effectLst/>
                <a:ea typeface="+mn-ea"/>
                <a:cs typeface="+mn-cs"/>
              </a:rPr>
              <a:t>Clear up myths</a:t>
            </a:r>
          </a:p>
          <a:p>
            <a:pPr marL="171450" lvl="0" indent="-171450">
              <a:buFont typeface="Arial" panose="020B0604020202020204" pitchFamily="34" charset="0"/>
              <a:buChar char="•"/>
            </a:pPr>
            <a:r>
              <a:rPr lang="en-AU" sz="1200" kern="1200">
                <a:solidFill>
                  <a:schemeClr val="tx1"/>
                </a:solidFill>
                <a:effectLst/>
                <a:ea typeface="+mn-ea"/>
                <a:cs typeface="+mn-cs"/>
              </a:rPr>
              <a:t>Support talks with young people about shisha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kern="1200">
              <a:solidFill>
                <a:schemeClr val="tx1"/>
              </a:solidFill>
              <a:effectLst/>
              <a:ea typeface="+mn-ea"/>
              <a:cs typeface="+mn-cs"/>
            </a:endParaRPr>
          </a:p>
        </p:txBody>
      </p:sp>
      <p:sp>
        <p:nvSpPr>
          <p:cNvPr id="4" name="Slide Number Placeholder 3"/>
          <p:cNvSpPr>
            <a:spLocks noGrp="1"/>
          </p:cNvSpPr>
          <p:nvPr>
            <p:ph type="sldNum" sz="quarter" idx="5"/>
          </p:nvPr>
        </p:nvSpPr>
        <p:spPr/>
        <p:txBody>
          <a:bodyPr/>
          <a:lstStyle/>
          <a:p>
            <a:fld id="{1E39E4EC-3DAD-4041-A628-A3953E0B6B1E}" type="slidenum">
              <a:rPr lang="en-AU" smtClean="0"/>
              <a:t>18</a:t>
            </a:fld>
            <a:endParaRPr lang="en-AU"/>
          </a:p>
        </p:txBody>
      </p:sp>
    </p:spTree>
    <p:extLst>
      <p:ext uri="{BB962C8B-B14F-4D97-AF65-F5344CB8AC3E}">
        <p14:creationId xmlns:p14="http://schemas.microsoft.com/office/powerpoint/2010/main" val="2918298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a:defRPr/>
            </a:pPr>
            <a:r>
              <a:rPr lang="en-AU"/>
              <a:t>Talking about vaping is not a one-off conversation. Checking in regularly and continuing to listen helps young people feel supported. These are guides, not rules, and every young person and family situation is different. Ongoing, respectful conversations can make a real difference and help reduce harm over time.</a:t>
            </a:r>
          </a:p>
        </p:txBody>
      </p:sp>
      <p:sp>
        <p:nvSpPr>
          <p:cNvPr id="4" name="Slide Number Placeholder 3"/>
          <p:cNvSpPr>
            <a:spLocks noGrp="1"/>
          </p:cNvSpPr>
          <p:nvPr>
            <p:ph type="sldNum" sz="quarter" idx="5"/>
          </p:nvPr>
        </p:nvSpPr>
        <p:spPr/>
        <p:txBody>
          <a:bodyPr/>
          <a:lstStyle/>
          <a:p>
            <a:fld id="{1E39E4EC-3DAD-4041-A628-A3953E0B6B1E}" type="slidenum">
              <a:rPr lang="en-AU" smtClean="0"/>
              <a:t>19</a:t>
            </a:fld>
            <a:endParaRPr lang="en-AU"/>
          </a:p>
        </p:txBody>
      </p:sp>
    </p:spTree>
    <p:extLst>
      <p:ext uri="{BB962C8B-B14F-4D97-AF65-F5344CB8AC3E}">
        <p14:creationId xmlns:p14="http://schemas.microsoft.com/office/powerpoint/2010/main" val="2304865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a:t>Facilitator notes</a:t>
            </a:r>
            <a:r>
              <a:rPr lang="en-AU" sz="1200" b="1" i="0" kern="1200">
                <a:solidFill>
                  <a:schemeClr val="tx1"/>
                </a:solidFill>
                <a:effectLs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kern="1200">
                <a:solidFill>
                  <a:schemeClr val="tx1"/>
                </a:solidFill>
                <a:effectLst/>
                <a:ea typeface="+mn-ea"/>
                <a:cs typeface="+mn-cs"/>
              </a:rPr>
              <a:t>The main message is simple: stay connected, stay calm, and keep talking. You are not alone, and there are services to help your family</a:t>
            </a:r>
            <a:r>
              <a:rPr lang="en-AU"/>
              <a:t>.</a:t>
            </a:r>
            <a:endParaRPr lang="en-AU" sz="1200" b="0" i="0" kern="1200">
              <a:solidFill>
                <a:schemeClr val="tx1"/>
              </a:solidFill>
              <a:effectLst/>
            </a:endParaRPr>
          </a:p>
          <a:p>
            <a:endParaRPr lang="en-AU"/>
          </a:p>
        </p:txBody>
      </p:sp>
      <p:sp>
        <p:nvSpPr>
          <p:cNvPr id="4" name="Slide Number Placeholder 3"/>
          <p:cNvSpPr>
            <a:spLocks noGrp="1"/>
          </p:cNvSpPr>
          <p:nvPr>
            <p:ph type="sldNum" sz="quarter" idx="5"/>
          </p:nvPr>
        </p:nvSpPr>
        <p:spPr/>
        <p:txBody>
          <a:bodyPr/>
          <a:lstStyle/>
          <a:p>
            <a:fld id="{1E39E4EC-3DAD-4041-A628-A3953E0B6B1E}" type="slidenum">
              <a:rPr lang="en-AU" smtClean="0"/>
              <a:t>20</a:t>
            </a:fld>
            <a:endParaRPr lang="en-AU"/>
          </a:p>
        </p:txBody>
      </p:sp>
    </p:spTree>
    <p:extLst>
      <p:ext uri="{BB962C8B-B14F-4D97-AF65-F5344CB8AC3E}">
        <p14:creationId xmlns:p14="http://schemas.microsoft.com/office/powerpoint/2010/main" val="3039668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b="1" dirty="0"/>
              <a:t>Facilitator notes:</a:t>
            </a:r>
          </a:p>
          <a:p>
            <a:pPr marL="0" marR="0" lvl="0" indent="0" algn="l" defTabSz="914400" rtl="0" eaLnBrk="1" fontAlgn="t" latinLnBrk="0" hangingPunct="1">
              <a:lnSpc>
                <a:spcPct val="100000"/>
              </a:lnSpc>
              <a:spcBef>
                <a:spcPts val="0"/>
              </a:spcBef>
              <a:spcAft>
                <a:spcPts val="0"/>
              </a:spcAft>
              <a:buClrTx/>
              <a:buSzTx/>
              <a:buFontTx/>
              <a:buNone/>
              <a:tabLst/>
              <a:defRPr/>
            </a:pPr>
            <a:r>
              <a:rPr lang="en-AU" dirty="0"/>
              <a:t>Please add a new slide if you wish to include additional resources and support.</a:t>
            </a:r>
          </a:p>
          <a:p>
            <a:pPr fontAlgn="t"/>
            <a:endParaRPr lang="en-AU" sz="1200" kern="1200" dirty="0">
              <a:solidFill>
                <a:schemeClr val="tx1"/>
              </a:solidFill>
              <a:effectLst/>
              <a:ea typeface="+mn-ea"/>
              <a:cs typeface="+mn-cs"/>
            </a:endParaRPr>
          </a:p>
          <a:p>
            <a:r>
              <a:rPr lang="en-AU" sz="1200" kern="1200" dirty="0">
                <a:solidFill>
                  <a:schemeClr val="tx1"/>
                </a:solidFill>
                <a:effectLst/>
                <a:ea typeface="+mn-ea"/>
                <a:cs typeface="+mn-cs"/>
              </a:rPr>
              <a:t>Quit support services: </a:t>
            </a:r>
          </a:p>
          <a:p>
            <a:r>
              <a:rPr lang="en-AU" sz="1200" b="1" kern="1200" dirty="0">
                <a:solidFill>
                  <a:schemeClr val="tx1"/>
                </a:solidFill>
                <a:effectLst/>
                <a:ea typeface="+mn-ea"/>
                <a:cs typeface="+mn-cs"/>
              </a:rPr>
              <a:t>Pave app</a:t>
            </a:r>
            <a:endParaRPr lang="en-AU" sz="1200" kern="1200" dirty="0">
              <a:solidFill>
                <a:schemeClr val="tx1"/>
              </a:solidFill>
              <a:effectLst/>
              <a:ea typeface="+mn-ea"/>
              <a:cs typeface="+mn-cs"/>
            </a:endParaRPr>
          </a:p>
          <a:p>
            <a:r>
              <a:rPr lang="en-AU" sz="1200" u="none" kern="1200" dirty="0">
                <a:solidFill>
                  <a:schemeClr val="tx1"/>
                </a:solidFill>
                <a:effectLst/>
                <a:ea typeface="+mn-ea"/>
                <a:cs typeface="+mn-cs"/>
              </a:rPr>
              <a:t>Download Pave from the Apple App Store or Google Play.</a:t>
            </a:r>
          </a:p>
          <a:p>
            <a:endParaRPr lang="en-AU" sz="1200" u="none" kern="1200" dirty="0">
              <a:solidFill>
                <a:schemeClr val="tx1"/>
              </a:solidFill>
              <a:effectLst/>
              <a:ea typeface="+mn-ea"/>
              <a:cs typeface="+mn-cs"/>
            </a:endParaRPr>
          </a:p>
          <a:p>
            <a:r>
              <a:rPr lang="en-AU" sz="1200" b="1" u="none" kern="1200" dirty="0">
                <a:solidFill>
                  <a:schemeClr val="tx1"/>
                </a:solidFill>
                <a:effectLst/>
                <a:ea typeface="+mn-ea"/>
                <a:cs typeface="+mn-cs"/>
              </a:rPr>
              <a:t>iCanQuit</a:t>
            </a:r>
            <a:endParaRPr lang="en-AU" sz="1200" u="none" kern="1200" dirty="0">
              <a:solidFill>
                <a:schemeClr val="tx1"/>
              </a:solidFill>
              <a:effectLst/>
              <a:ea typeface="+mn-ea"/>
              <a:cs typeface="+mn-cs"/>
            </a:endParaRPr>
          </a:p>
          <a:p>
            <a:r>
              <a:rPr lang="en-AU" sz="1200" u="none" kern="1200" dirty="0">
                <a:solidFill>
                  <a:schemeClr val="tx1"/>
                </a:solidFill>
                <a:effectLst/>
                <a:ea typeface="+mn-ea"/>
                <a:cs typeface="+mn-cs"/>
              </a:rPr>
              <a:t>iCanQuit is a website which has in-language resources available.</a:t>
            </a:r>
          </a:p>
          <a:p>
            <a:endParaRPr lang="en-AU" sz="1200" kern="1200" dirty="0">
              <a:solidFill>
                <a:schemeClr val="tx1"/>
              </a:solidFill>
              <a:effectLst/>
              <a:ea typeface="+mn-ea"/>
              <a:cs typeface="+mn-cs"/>
            </a:endParaRPr>
          </a:p>
          <a:p>
            <a:r>
              <a:rPr lang="en-AU" sz="1200" b="1" kern="1200" dirty="0">
                <a:solidFill>
                  <a:schemeClr val="tx1"/>
                </a:solidFill>
                <a:effectLst/>
                <a:ea typeface="+mn-ea"/>
                <a:cs typeface="+mn-cs"/>
              </a:rPr>
              <a:t>Quitline</a:t>
            </a:r>
            <a:endParaRPr lang="en-AU" sz="1200" kern="1200" dirty="0">
              <a:solidFill>
                <a:schemeClr val="tx1"/>
              </a:solidFill>
              <a:effectLst/>
              <a:ea typeface="+mn-ea"/>
              <a:cs typeface="+mn-cs"/>
            </a:endParaRPr>
          </a:p>
          <a:p>
            <a:r>
              <a:rPr lang="en-AU" sz="1200" kern="1200" dirty="0">
                <a:solidFill>
                  <a:schemeClr val="tx1"/>
                </a:solidFill>
                <a:effectLst/>
                <a:ea typeface="+mn-ea"/>
                <a:cs typeface="+mn-cs"/>
              </a:rPr>
              <a:t>Free call 13 78 48. </a:t>
            </a:r>
          </a:p>
          <a:p>
            <a:r>
              <a:rPr lang="en-AU" sz="1200" kern="1200" dirty="0">
                <a:solidFill>
                  <a:schemeClr val="tx1"/>
                </a:solidFill>
                <a:effectLst/>
                <a:ea typeface="+mn-ea"/>
                <a:cs typeface="+mn-cs"/>
              </a:rPr>
              <a:t>Interpreters are available.</a:t>
            </a:r>
          </a:p>
          <a:p>
            <a:endParaRPr lang="en-AU" sz="1200" kern="1200" dirty="0">
              <a:solidFill>
                <a:schemeClr val="tx1"/>
              </a:solidFill>
              <a:effectLst/>
              <a:ea typeface="+mn-ea"/>
              <a:cs typeface="+mn-cs"/>
            </a:endParaRPr>
          </a:p>
          <a:p>
            <a:r>
              <a:rPr lang="en-AU" sz="1200" b="1" kern="1200" dirty="0">
                <a:solidFill>
                  <a:schemeClr val="tx1"/>
                </a:solidFill>
                <a:effectLst/>
                <a:latin typeface="Public Sans" pitchFamily="2" charset="0"/>
                <a:ea typeface="+mn-ea"/>
                <a:cs typeface="+mn-cs"/>
              </a:rPr>
              <a:t>NSW Health Vaping Toolkit</a:t>
            </a:r>
          </a:p>
          <a:p>
            <a:r>
              <a:rPr lang="en-AU" sz="1200" kern="1200" dirty="0">
                <a:solidFill>
                  <a:schemeClr val="tx1"/>
                </a:solidFill>
                <a:effectLst/>
                <a:latin typeface="Public Sans" pitchFamily="2" charset="0"/>
                <a:ea typeface="+mn-ea"/>
                <a:cs typeface="+mn-cs"/>
              </a:rPr>
              <a:t>There are resources in different languages for parents and carers.</a:t>
            </a:r>
          </a:p>
          <a:p>
            <a:r>
              <a:rPr lang="en-AU" u="none" dirty="0">
                <a:hlinkClick r:id="rId3"/>
              </a:rPr>
              <a:t>www.health.nsw.gov.au/vaping</a:t>
            </a:r>
            <a:r>
              <a:rPr lang="en-AU" u="none" dirty="0"/>
              <a:t> </a:t>
            </a:r>
          </a:p>
          <a:p>
            <a:endParaRPr lang="en-AU" sz="1200" kern="1200" dirty="0">
              <a:solidFill>
                <a:schemeClr val="tx1"/>
              </a:solidFill>
              <a:effectLst/>
              <a:ea typeface="+mn-ea"/>
              <a:cs typeface="+mn-cs"/>
            </a:endParaRPr>
          </a:p>
          <a:p>
            <a:r>
              <a:rPr lang="en-AU" sz="1200" b="1" u="none" kern="1200" dirty="0">
                <a:solidFill>
                  <a:schemeClr val="tx1"/>
                </a:solidFill>
                <a:effectLst/>
                <a:ea typeface="+mn-ea"/>
                <a:cs typeface="+mn-cs"/>
              </a:rPr>
              <a:t>Shisha No Thanks</a:t>
            </a:r>
            <a:endParaRPr lang="en-AU" sz="1200" u="none" kern="1200" dirty="0">
              <a:solidFill>
                <a:schemeClr val="tx1"/>
              </a:solidFill>
              <a:effectLs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Website - </a:t>
            </a:r>
            <a:r>
              <a:rPr lang="en-AU" sz="1200" b="0" kern="1200" dirty="0">
                <a:solidFill>
                  <a:schemeClr val="tx1"/>
                </a:solidFill>
                <a:effectLst/>
                <a:ea typeface="+mn-ea"/>
                <a:cs typeface="+mn-cs"/>
              </a:rPr>
              <a:t>ShishaNoThanks.org.au</a:t>
            </a:r>
          </a:p>
          <a:p>
            <a:endParaRPr lang="en-AU" dirty="0"/>
          </a:p>
        </p:txBody>
      </p:sp>
      <p:sp>
        <p:nvSpPr>
          <p:cNvPr id="4" name="Slide Number Placeholder 3"/>
          <p:cNvSpPr>
            <a:spLocks noGrp="1"/>
          </p:cNvSpPr>
          <p:nvPr>
            <p:ph type="sldNum" sz="quarter" idx="5"/>
          </p:nvPr>
        </p:nvSpPr>
        <p:spPr/>
        <p:txBody>
          <a:bodyPr/>
          <a:lstStyle/>
          <a:p>
            <a:fld id="{1E39E4EC-3DAD-4041-A628-A3953E0B6B1E}" type="slidenum">
              <a:rPr lang="en-AU" smtClean="0"/>
              <a:t>21</a:t>
            </a:fld>
            <a:endParaRPr lang="en-AU"/>
          </a:p>
        </p:txBody>
      </p:sp>
    </p:spTree>
    <p:extLst>
      <p:ext uri="{BB962C8B-B14F-4D97-AF65-F5344CB8AC3E}">
        <p14:creationId xmlns:p14="http://schemas.microsoft.com/office/powerpoint/2010/main" val="6454402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sz="1200" b="1" i="0" kern="1200">
                <a:solidFill>
                  <a:schemeClr val="tx1"/>
                </a:solidFill>
                <a:effectLst/>
                <a:latin typeface="Public Sans" pitchFamily="2" charset="0"/>
                <a:ea typeface="+mn-ea"/>
                <a:cs typeface="+mn-cs"/>
              </a:rPr>
              <a:t>Facilitator note:</a:t>
            </a:r>
            <a:r>
              <a:rPr lang="en-AU" sz="1200" b="0" i="0" kern="1200">
                <a:solidFill>
                  <a:schemeClr val="tx1"/>
                </a:solidFill>
                <a:effectLst/>
                <a:latin typeface="Public Sans" pitchFamily="2" charset="0"/>
                <a:ea typeface="+mn-ea"/>
                <a:cs typeface="+mn-cs"/>
              </a:rPr>
              <a:t> </a:t>
            </a:r>
          </a:p>
          <a:p>
            <a:pPr fontAlgn="t"/>
            <a:r>
              <a:rPr lang="en-AU" sz="1200" b="0" i="0" kern="1200">
                <a:solidFill>
                  <a:schemeClr val="tx1"/>
                </a:solidFill>
                <a:effectLst/>
                <a:latin typeface="Public Sans" pitchFamily="2" charset="0"/>
                <a:ea typeface="+mn-ea"/>
                <a:cs typeface="+mn-cs"/>
              </a:rPr>
              <a:t>This email is for facilitators. If your group has any feedback on this presentation, please forward it to the Cancer Institute Prevention Team via email at </a:t>
            </a:r>
            <a:r>
              <a:rPr lang="en-US" sz="1200" b="0" i="0" kern="1200">
                <a:solidFill>
                  <a:schemeClr val="tx1"/>
                </a:solidFill>
                <a:effectLst/>
                <a:latin typeface="Public Sans" pitchFamily="2" charset="0"/>
                <a:ea typeface="+mn-ea"/>
                <a:cs typeface="+mn-cs"/>
              </a:rPr>
              <a:t>CINSW-prevention@health.nsw.gov.au.</a:t>
            </a:r>
            <a:endParaRPr lang="en-AU" sz="1200" b="0" i="0" kern="1200">
              <a:solidFill>
                <a:schemeClr val="tx1"/>
              </a:solidFill>
              <a:effectLst/>
              <a:latin typeface="Public Sans" pitchFamily="2" charset="0"/>
              <a:ea typeface="+mn-ea"/>
              <a:cs typeface="+mn-cs"/>
            </a:endParaRPr>
          </a:p>
        </p:txBody>
      </p:sp>
      <p:sp>
        <p:nvSpPr>
          <p:cNvPr id="4" name="Slide Number Placeholder 3"/>
          <p:cNvSpPr>
            <a:spLocks noGrp="1"/>
          </p:cNvSpPr>
          <p:nvPr>
            <p:ph type="sldNum" sz="quarter" idx="5"/>
          </p:nvPr>
        </p:nvSpPr>
        <p:spPr/>
        <p:txBody>
          <a:bodyPr/>
          <a:lstStyle/>
          <a:p>
            <a:fld id="{1E39E4EC-3DAD-4041-A628-A3953E0B6B1E}" type="slidenum">
              <a:rPr lang="en-AU" smtClean="0"/>
              <a:t>22</a:t>
            </a:fld>
            <a:endParaRPr lang="en-AU"/>
          </a:p>
        </p:txBody>
      </p:sp>
    </p:spTree>
    <p:extLst>
      <p:ext uri="{BB962C8B-B14F-4D97-AF65-F5344CB8AC3E}">
        <p14:creationId xmlns:p14="http://schemas.microsoft.com/office/powerpoint/2010/main" val="26145656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D29EA50-F086-572A-1CFF-7AC3798ABFCC}"/>
              </a:ext>
              <a:ext uri="{C183D7F6-B498-43B3-948B-1728B52AA6E4}">
                <adec:decorative xmlns:adec="http://schemas.microsoft.com/office/drawing/2017/decorative" val="1"/>
              </a:ext>
            </a:extLst>
          </p:cNvPr>
          <p:cNvSpPr/>
          <p:nvPr userDrawn="1"/>
        </p:nvSpPr>
        <p:spPr>
          <a:xfrm>
            <a:off x="0" y="0"/>
            <a:ext cx="10138156" cy="888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9" name="Rectangle 18">
            <a:extLst>
              <a:ext uri="{FF2B5EF4-FFF2-40B4-BE49-F238E27FC236}">
                <a16:creationId xmlns:a16="http://schemas.microsoft.com/office/drawing/2014/main" id="{158D080A-2CAD-87EE-2325-B1971E3AF506}"/>
              </a:ext>
            </a:extLst>
          </p:cNvPr>
          <p:cNvSpPr/>
          <p:nvPr userDrawn="1"/>
        </p:nvSpPr>
        <p:spPr>
          <a:xfrm>
            <a:off x="10176000" y="0"/>
            <a:ext cx="201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6" name="Rectangle 5">
            <a:extLst>
              <a:ext uri="{FF2B5EF4-FFF2-40B4-BE49-F238E27FC236}">
                <a16:creationId xmlns:a16="http://schemas.microsoft.com/office/drawing/2014/main" id="{22015FA7-CA1E-4E0E-B0CD-345D53738579}"/>
              </a:ext>
              <a:ext uri="{C183D7F6-B498-43B3-948B-1728B52AA6E4}">
                <adec:decorative xmlns:adec="http://schemas.microsoft.com/office/drawing/2017/decorative" val="1"/>
              </a:ext>
            </a:extLst>
          </p:cNvPr>
          <p:cNvSpPr/>
          <p:nvPr userDrawn="1"/>
        </p:nvSpPr>
        <p:spPr>
          <a:xfrm>
            <a:off x="-1" y="888061"/>
            <a:ext cx="10138161" cy="59699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59999" y="1302061"/>
            <a:ext cx="5400000" cy="2124193"/>
          </a:xfrm>
          <a:ln>
            <a:noFill/>
          </a:ln>
        </p:spPr>
        <p:txBody>
          <a:bodyPr anchor="b">
            <a:noAutofit/>
          </a:bodyPr>
          <a:lstStyle>
            <a:lvl1pPr algn="l">
              <a:lnSpc>
                <a:spcPct val="90000"/>
              </a:lnSpc>
              <a:defRPr sz="4800">
                <a:solidFill>
                  <a:schemeClr val="bg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59999" y="3562954"/>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59999" y="4567775"/>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59999" y="5300777"/>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71816" y="0"/>
            <a:ext cx="4066345" cy="6858000"/>
          </a:xfrm>
        </p:spPr>
        <p:txBody>
          <a:bodyPr/>
          <a:lstStyle>
            <a:lvl1pPr>
              <a:defRPr>
                <a:solidFill>
                  <a:schemeClr val="bg1"/>
                </a:solidFill>
              </a:defRPr>
            </a:lvl1pPr>
          </a:lstStyle>
          <a:p>
            <a:r>
              <a:rPr lang="en-US" noProof="0"/>
              <a:t>Click icon to add picture</a:t>
            </a:r>
            <a:endParaRPr lang="en-AU" noProof="0"/>
          </a:p>
        </p:txBody>
      </p:sp>
      <p:sp>
        <p:nvSpPr>
          <p:cNvPr id="8" name="Text Placeholder 14">
            <a:extLst>
              <a:ext uri="{FF2B5EF4-FFF2-40B4-BE49-F238E27FC236}">
                <a16:creationId xmlns:a16="http://schemas.microsoft.com/office/drawing/2014/main" id="{E2D9C8B6-69E4-44E4-9890-4BD893DDE174}"/>
              </a:ext>
            </a:extLst>
          </p:cNvPr>
          <p:cNvSpPr>
            <a:spLocks noGrp="1"/>
          </p:cNvSpPr>
          <p:nvPr>
            <p:ph type="body" sz="quarter" idx="16" hasCustomPrompt="1"/>
          </p:nvPr>
        </p:nvSpPr>
        <p:spPr>
          <a:xfrm>
            <a:off x="359999" y="302517"/>
            <a:ext cx="5400000" cy="327273"/>
          </a:xfrm>
        </p:spPr>
        <p:txBody>
          <a:bodyPr>
            <a:noAutofit/>
          </a:bodyPr>
          <a:lstStyle>
            <a:lvl1pPr>
              <a:lnSpc>
                <a:spcPct val="100000"/>
              </a:lnSpc>
              <a:spcAft>
                <a:spcPts val="0"/>
              </a:spcAft>
              <a:defRPr sz="2400" b="0">
                <a:solidFill>
                  <a:schemeClr val="bg1"/>
                </a:solidFill>
                <a:latin typeface="Public Sans"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Optional text field</a:t>
            </a:r>
          </a:p>
        </p:txBody>
      </p:sp>
      <p:pic>
        <p:nvPicPr>
          <p:cNvPr id="3" name="Picture 2" descr="NSW Government logo">
            <a:extLst>
              <a:ext uri="{FF2B5EF4-FFF2-40B4-BE49-F238E27FC236}">
                <a16:creationId xmlns:a16="http://schemas.microsoft.com/office/drawing/2014/main" id="{DEE39740-38C3-9A9C-F630-A5517632CD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1200" y="5922880"/>
            <a:ext cx="630000" cy="685525"/>
          </a:xfrm>
          <a:prstGeom prst="rect">
            <a:avLst/>
          </a:prstGeom>
        </p:spPr>
      </p:pic>
      <p:sp>
        <p:nvSpPr>
          <p:cNvPr id="7" name="TextBox 6">
            <a:extLst>
              <a:ext uri="{FF2B5EF4-FFF2-40B4-BE49-F238E27FC236}">
                <a16:creationId xmlns:a16="http://schemas.microsoft.com/office/drawing/2014/main" id="{2767DE66-0933-3102-6FBD-1B2CEF4DE1B7}"/>
              </a:ext>
            </a:extLst>
          </p:cNvPr>
          <p:cNvSpPr txBox="1"/>
          <p:nvPr userDrawn="1"/>
        </p:nvSpPr>
        <p:spPr>
          <a:xfrm>
            <a:off x="360895" y="6096328"/>
            <a:ext cx="5399103" cy="533480"/>
          </a:xfrm>
          <a:prstGeom prst="rect">
            <a:avLst/>
          </a:prstGeom>
          <a:noFill/>
        </p:spPr>
        <p:txBody>
          <a:bodyPr wrap="square" lIns="0" tIns="0" rIns="0" bIns="0" rtlCol="0" anchor="b">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200" noProof="0">
                <a:solidFill>
                  <a:schemeClr val="bg1"/>
                </a:solidFill>
                <a:latin typeface="Public Sans SemiBold" pitchFamily="2" charset="0"/>
              </a:rPr>
              <a:t>Cancer Institute NSW</a:t>
            </a:r>
            <a:endParaRPr lang="en-AU" sz="1200">
              <a:solidFill>
                <a:schemeClr val="bg1"/>
              </a:solidFill>
              <a:latin typeface="Public Sans SemiBold" pitchFamily="2" charset="0"/>
            </a:endParaRPr>
          </a:p>
        </p:txBody>
      </p:sp>
    </p:spTree>
    <p:extLst>
      <p:ext uri="{BB962C8B-B14F-4D97-AF65-F5344CB8AC3E}">
        <p14:creationId xmlns:p14="http://schemas.microsoft.com/office/powerpoint/2010/main" val="1059176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947D5C2-A28F-0C8C-EAE3-A12DA90C8E79}"/>
              </a:ext>
              <a:ext uri="{C183D7F6-B498-43B3-948B-1728B52AA6E4}">
                <adec:decorative xmlns:adec="http://schemas.microsoft.com/office/drawing/2017/decorative" val="1"/>
              </a:ext>
            </a:extLst>
          </p:cNvPr>
          <p:cNvSpPr/>
          <p:nvPr userDrawn="1"/>
        </p:nvSpPr>
        <p:spPr>
          <a:xfrm>
            <a:off x="0" y="1320800"/>
            <a:ext cx="12192001" cy="553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18" name="Rectangle 17">
            <a:extLst>
              <a:ext uri="{FF2B5EF4-FFF2-40B4-BE49-F238E27FC236}">
                <a16:creationId xmlns:a16="http://schemas.microsoft.com/office/drawing/2014/main" id="{43BEE91E-717B-347D-08BB-144FE54C62F6}"/>
              </a:ext>
              <a:ext uri="{C183D7F6-B498-43B3-948B-1728B52AA6E4}">
                <adec:decorative xmlns:adec="http://schemas.microsoft.com/office/drawing/2017/decorative" val="1"/>
              </a:ext>
            </a:extLst>
          </p:cNvPr>
          <p:cNvSpPr/>
          <p:nvPr userDrawn="1"/>
        </p:nvSpPr>
        <p:spPr>
          <a:xfrm>
            <a:off x="0" y="1314696"/>
            <a:ext cx="12192001" cy="6641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5" name="Title 1">
            <a:extLst>
              <a:ext uri="{FF2B5EF4-FFF2-40B4-BE49-F238E27FC236}">
                <a16:creationId xmlns:a16="http://schemas.microsoft.com/office/drawing/2014/main" id="{22175A26-F5AB-7422-37CD-E0767F5062AD}"/>
              </a:ext>
            </a:extLst>
          </p:cNvPr>
          <p:cNvSpPr>
            <a:spLocks noGrp="1"/>
          </p:cNvSpPr>
          <p:nvPr>
            <p:ph type="ctrTitle" hasCustomPrompt="1"/>
          </p:nvPr>
        </p:nvSpPr>
        <p:spPr>
          <a:xfrm>
            <a:off x="359998" y="2156008"/>
            <a:ext cx="11448001" cy="1349740"/>
          </a:xfrm>
          <a:ln>
            <a:noFill/>
          </a:ln>
        </p:spPr>
        <p:txBody>
          <a:bodyPr anchor="t">
            <a:noAutofit/>
          </a:bodyPr>
          <a:lstStyle>
            <a:lvl1pPr algn="l">
              <a:lnSpc>
                <a:spcPct val="90000"/>
              </a:lnSpc>
              <a:defRPr sz="4800">
                <a:solidFill>
                  <a:schemeClr val="bg1"/>
                </a:solidFill>
              </a:defRPr>
            </a:lvl1pPr>
          </a:lstStyle>
          <a:p>
            <a:r>
              <a:rPr lang="en-AU" noProof="0"/>
              <a:t>Click to edit presentation title</a:t>
            </a:r>
          </a:p>
        </p:txBody>
      </p:sp>
      <p:cxnSp>
        <p:nvCxnSpPr>
          <p:cNvPr id="6" name="Straight Connector 5">
            <a:extLst>
              <a:ext uri="{FF2B5EF4-FFF2-40B4-BE49-F238E27FC236}">
                <a16:creationId xmlns:a16="http://schemas.microsoft.com/office/drawing/2014/main" id="{6C92D4DE-535E-1D7B-B4C1-3FFB01152A6E}"/>
              </a:ext>
              <a:ext uri="{C183D7F6-B498-43B3-948B-1728B52AA6E4}">
                <adec:decorative xmlns:adec="http://schemas.microsoft.com/office/drawing/2017/decorative" val="1"/>
              </a:ext>
            </a:extLst>
          </p:cNvPr>
          <p:cNvCxnSpPr>
            <a:cxnSpLocks/>
          </p:cNvCxnSpPr>
          <p:nvPr userDrawn="1"/>
        </p:nvCxnSpPr>
        <p:spPr>
          <a:xfrm>
            <a:off x="360000" y="3631062"/>
            <a:ext cx="853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 Placeholder 14">
            <a:extLst>
              <a:ext uri="{FF2B5EF4-FFF2-40B4-BE49-F238E27FC236}">
                <a16:creationId xmlns:a16="http://schemas.microsoft.com/office/drawing/2014/main" id="{F631C657-77CD-513C-23AD-FB35E0B6A8EA}"/>
              </a:ext>
            </a:extLst>
          </p:cNvPr>
          <p:cNvSpPr>
            <a:spLocks noGrp="1"/>
          </p:cNvSpPr>
          <p:nvPr>
            <p:ph type="body" sz="quarter" idx="17" hasCustomPrompt="1"/>
          </p:nvPr>
        </p:nvSpPr>
        <p:spPr>
          <a:xfrm>
            <a:off x="359999" y="3775063"/>
            <a:ext cx="8531999" cy="678666"/>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a:p>
            <a:pPr lvl="1"/>
            <a:r>
              <a:rPr lang="en-AU" noProof="0"/>
              <a:t>Date Month Year</a:t>
            </a:r>
          </a:p>
        </p:txBody>
      </p:sp>
      <p:cxnSp>
        <p:nvCxnSpPr>
          <p:cNvPr id="8" name="Straight Connector 7">
            <a:extLst>
              <a:ext uri="{FF2B5EF4-FFF2-40B4-BE49-F238E27FC236}">
                <a16:creationId xmlns:a16="http://schemas.microsoft.com/office/drawing/2014/main" id="{7303E70D-4618-E869-EC97-407FF93E34A8}"/>
              </a:ext>
              <a:ext uri="{C183D7F6-B498-43B3-948B-1728B52AA6E4}">
                <adec:decorative xmlns:adec="http://schemas.microsoft.com/office/drawing/2017/decorative" val="1"/>
              </a:ext>
            </a:extLst>
          </p:cNvPr>
          <p:cNvCxnSpPr>
            <a:cxnSpLocks/>
          </p:cNvCxnSpPr>
          <p:nvPr userDrawn="1"/>
        </p:nvCxnSpPr>
        <p:spPr>
          <a:xfrm>
            <a:off x="9072000" y="3631062"/>
            <a:ext cx="2736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 Placeholder 14">
            <a:extLst>
              <a:ext uri="{FF2B5EF4-FFF2-40B4-BE49-F238E27FC236}">
                <a16:creationId xmlns:a16="http://schemas.microsoft.com/office/drawing/2014/main" id="{242EB40D-A4D4-A185-7C56-C02BE0D19AC5}"/>
              </a:ext>
            </a:extLst>
          </p:cNvPr>
          <p:cNvSpPr>
            <a:spLocks noGrp="1"/>
          </p:cNvSpPr>
          <p:nvPr>
            <p:ph type="body" sz="quarter" idx="13" hasCustomPrompt="1"/>
          </p:nvPr>
        </p:nvSpPr>
        <p:spPr>
          <a:xfrm>
            <a:off x="9072000" y="3775063"/>
            <a:ext cx="2736000" cy="678666"/>
          </a:xfrm>
        </p:spPr>
        <p:txBody>
          <a:bodyPr>
            <a:noAutofit/>
          </a:bodyPr>
          <a:lstStyle>
            <a:lvl1pPr>
              <a:spcAft>
                <a:spcPts val="0"/>
              </a:spcAft>
              <a:defRPr sz="1800" b="0">
                <a:solidFill>
                  <a:schemeClr val="bg1"/>
                </a:solidFill>
                <a:latin typeface="Public Sans SemiBold" pitchFamily="2" charset="0"/>
              </a:defRPr>
            </a:lvl1pPr>
            <a:lvl2pPr>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3" name="Picture Placeholder 4">
            <a:extLst>
              <a:ext uri="{FF2B5EF4-FFF2-40B4-BE49-F238E27FC236}">
                <a16:creationId xmlns:a16="http://schemas.microsoft.com/office/drawing/2014/main" id="{EA9E3A1F-B35C-4BB3-828B-62FFD64CE61F}"/>
              </a:ext>
            </a:extLst>
          </p:cNvPr>
          <p:cNvSpPr>
            <a:spLocks noGrp="1"/>
          </p:cNvSpPr>
          <p:nvPr>
            <p:ph type="pic" sz="quarter" idx="14"/>
          </p:nvPr>
        </p:nvSpPr>
        <p:spPr>
          <a:xfrm>
            <a:off x="-1" y="4565897"/>
            <a:ext cx="12192001" cy="2292103"/>
          </a:xfrm>
        </p:spPr>
        <p:txBody>
          <a:bodyPr anchor="t"/>
          <a:lstStyle>
            <a:lvl1pPr algn="l">
              <a:defRPr>
                <a:solidFill>
                  <a:schemeClr val="bg1"/>
                </a:solidFill>
              </a:defRPr>
            </a:lvl1pPr>
          </a:lstStyle>
          <a:p>
            <a:r>
              <a:rPr lang="en-US" noProof="0"/>
              <a:t>Click icon to add picture</a:t>
            </a:r>
            <a:endParaRPr lang="en-AU" noProof="0"/>
          </a:p>
        </p:txBody>
      </p:sp>
      <p:sp>
        <p:nvSpPr>
          <p:cNvPr id="14" name="Title 1">
            <a:extLst>
              <a:ext uri="{FF2B5EF4-FFF2-40B4-BE49-F238E27FC236}">
                <a16:creationId xmlns:a16="http://schemas.microsoft.com/office/drawing/2014/main" id="{6A9681C7-475E-B78B-333A-F8F6108D4866}"/>
              </a:ext>
            </a:extLst>
          </p:cNvPr>
          <p:cNvSpPr txBox="1">
            <a:spLocks/>
          </p:cNvSpPr>
          <p:nvPr userDrawn="1"/>
        </p:nvSpPr>
        <p:spPr>
          <a:xfrm>
            <a:off x="359998" y="1507078"/>
            <a:ext cx="11448001" cy="404875"/>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bg1"/>
                </a:solidFill>
                <a:latin typeface="+mj-lt"/>
                <a:ea typeface="+mj-ea"/>
                <a:cs typeface="+mj-cs"/>
              </a:defRPr>
            </a:lvl1pPr>
          </a:lstStyle>
          <a:p>
            <a:endParaRPr lang="en-AU" sz="2400"/>
          </a:p>
        </p:txBody>
      </p:sp>
      <p:sp>
        <p:nvSpPr>
          <p:cNvPr id="2" name="Text Placeholder 14">
            <a:extLst>
              <a:ext uri="{FF2B5EF4-FFF2-40B4-BE49-F238E27FC236}">
                <a16:creationId xmlns:a16="http://schemas.microsoft.com/office/drawing/2014/main" id="{6953E04E-218A-3459-F61B-7BBBF0FB1DB9}"/>
              </a:ext>
            </a:extLst>
          </p:cNvPr>
          <p:cNvSpPr>
            <a:spLocks noGrp="1"/>
          </p:cNvSpPr>
          <p:nvPr>
            <p:ph type="body" sz="quarter" idx="16" hasCustomPrompt="1"/>
          </p:nvPr>
        </p:nvSpPr>
        <p:spPr>
          <a:xfrm>
            <a:off x="359999" y="1477128"/>
            <a:ext cx="5400000" cy="327273"/>
          </a:xfrm>
        </p:spPr>
        <p:txBody>
          <a:bodyPr>
            <a:noAutofit/>
          </a:bodyPr>
          <a:lstStyle>
            <a:lvl1pPr>
              <a:lnSpc>
                <a:spcPct val="100000"/>
              </a:lnSpc>
              <a:spcAft>
                <a:spcPts val="0"/>
              </a:spcAft>
              <a:defRPr sz="2400" b="0">
                <a:solidFill>
                  <a:schemeClr val="bg1"/>
                </a:solidFill>
                <a:latin typeface="Public Sans"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Optional text field</a:t>
            </a:r>
          </a:p>
        </p:txBody>
      </p:sp>
      <p:sp>
        <p:nvSpPr>
          <p:cNvPr id="4" name="TextBox 3">
            <a:extLst>
              <a:ext uri="{FF2B5EF4-FFF2-40B4-BE49-F238E27FC236}">
                <a16:creationId xmlns:a16="http://schemas.microsoft.com/office/drawing/2014/main" id="{4678DFB3-8A9E-B8D3-95AD-F9E8E7F18E81}"/>
              </a:ext>
            </a:extLst>
          </p:cNvPr>
          <p:cNvSpPr txBox="1"/>
          <p:nvPr userDrawn="1"/>
        </p:nvSpPr>
        <p:spPr>
          <a:xfrm>
            <a:off x="360895" y="360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200" noProof="0">
                <a:solidFill>
                  <a:schemeClr val="accent1"/>
                </a:solidFill>
                <a:latin typeface="Public Sans SemiBold" pitchFamily="2" charset="0"/>
              </a:rPr>
              <a:t>Cancer Institute NSW</a:t>
            </a:r>
            <a:endParaRPr lang="en-AU" sz="1200">
              <a:solidFill>
                <a:schemeClr val="accent1"/>
              </a:solidFill>
              <a:latin typeface="Public Sans SemiBold" pitchFamily="2" charset="0"/>
            </a:endParaRPr>
          </a:p>
        </p:txBody>
      </p:sp>
    </p:spTree>
    <p:extLst>
      <p:ext uri="{BB962C8B-B14F-4D97-AF65-F5344CB8AC3E}">
        <p14:creationId xmlns:p14="http://schemas.microsoft.com/office/powerpoint/2010/main" val="2266039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59999" y="1152000"/>
            <a:ext cx="10728000" cy="1349740"/>
          </a:xfrm>
          <a:ln>
            <a:noFill/>
          </a:ln>
        </p:spPr>
        <p:txBody>
          <a:bodyPr anchor="ctr">
            <a:noAutofit/>
          </a:bodyPr>
          <a:lstStyle>
            <a:lvl1pPr algn="l">
              <a:lnSpc>
                <a:spcPct val="90000"/>
              </a:lnSpc>
              <a:defRPr sz="4800">
                <a:solidFill>
                  <a:schemeClr val="accent1"/>
                </a:solidFill>
              </a:defRPr>
            </a:lvl1pPr>
          </a:lstStyle>
          <a:p>
            <a:r>
              <a:rPr lang="en-AU" noProof="0"/>
              <a:t>Click to edit presentation title</a:t>
            </a:r>
          </a:p>
        </p:txBody>
      </p:sp>
      <p:cxnSp>
        <p:nvCxnSpPr>
          <p:cNvPr id="29" name="Straight Connector 28">
            <a:extLst>
              <a:ext uri="{FF2B5EF4-FFF2-40B4-BE49-F238E27FC236}">
                <a16:creationId xmlns:a16="http://schemas.microsoft.com/office/drawing/2014/main" id="{47648A08-5B3C-42A6-9590-4BC5F17E7E1C}"/>
              </a:ext>
              <a:ext uri="{C183D7F6-B498-43B3-948B-1728B52AA6E4}">
                <adec:decorative xmlns:adec="http://schemas.microsoft.com/office/drawing/2017/decorative" val="1"/>
              </a:ext>
            </a:extLst>
          </p:cNvPr>
          <p:cNvCxnSpPr>
            <a:cxnSpLocks/>
          </p:cNvCxnSpPr>
          <p:nvPr userDrawn="1"/>
        </p:nvCxnSpPr>
        <p:spPr>
          <a:xfrm>
            <a:off x="360000" y="2520000"/>
            <a:ext cx="853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14">
            <a:extLst>
              <a:ext uri="{FF2B5EF4-FFF2-40B4-BE49-F238E27FC236}">
                <a16:creationId xmlns:a16="http://schemas.microsoft.com/office/drawing/2014/main" id="{BF07D59F-E0C1-496D-B5E1-DB3993CA196F}"/>
              </a:ext>
            </a:extLst>
          </p:cNvPr>
          <p:cNvSpPr>
            <a:spLocks noGrp="1"/>
          </p:cNvSpPr>
          <p:nvPr>
            <p:ph type="body" sz="quarter" idx="13" hasCustomPrompt="1"/>
          </p:nvPr>
        </p:nvSpPr>
        <p:spPr>
          <a:xfrm>
            <a:off x="359999" y="2663999"/>
            <a:ext cx="8531999" cy="612000"/>
          </a:xfrm>
        </p:spPr>
        <p:txBody>
          <a:bodyPr>
            <a:noAutofit/>
          </a:bodyPr>
          <a:lstStyle>
            <a:lvl1pPr>
              <a:spcAft>
                <a:spcPts val="0"/>
              </a:spcAft>
              <a:defRPr sz="1800" b="0">
                <a:solidFill>
                  <a:schemeClr val="accent1"/>
                </a:solidFill>
                <a:latin typeface="Public Sans SemiBold" pitchFamily="2" charset="0"/>
              </a:defRPr>
            </a:lvl1pPr>
            <a:lvl2pPr>
              <a:spcAft>
                <a:spcPts val="0"/>
              </a:spcAft>
              <a:defRPr sz="1800" b="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a:p>
            <a:pPr lvl="1"/>
            <a:r>
              <a:rPr lang="en-AU" noProof="0"/>
              <a:t>Date Month Year</a:t>
            </a:r>
          </a:p>
        </p:txBody>
      </p:sp>
      <p:cxnSp>
        <p:nvCxnSpPr>
          <p:cNvPr id="30" name="Straight Connector 29">
            <a:extLst>
              <a:ext uri="{FF2B5EF4-FFF2-40B4-BE49-F238E27FC236}">
                <a16:creationId xmlns:a16="http://schemas.microsoft.com/office/drawing/2014/main" id="{DAA6E147-BBBD-42B7-9ABA-CE600499F794}"/>
              </a:ext>
              <a:ext uri="{C183D7F6-B498-43B3-948B-1728B52AA6E4}">
                <adec:decorative xmlns:adec="http://schemas.microsoft.com/office/drawing/2017/decorative" val="1"/>
              </a:ext>
            </a:extLst>
          </p:cNvPr>
          <p:cNvCxnSpPr>
            <a:cxnSpLocks/>
          </p:cNvCxnSpPr>
          <p:nvPr userDrawn="1"/>
        </p:nvCxnSpPr>
        <p:spPr>
          <a:xfrm>
            <a:off x="9072000" y="2520000"/>
            <a:ext cx="2736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9072000" y="2663999"/>
            <a:ext cx="2760000" cy="612000"/>
          </a:xfrm>
        </p:spPr>
        <p:txBody>
          <a:bodyPr>
            <a:noAutofit/>
          </a:bodyPr>
          <a:lstStyle>
            <a:lvl1pPr>
              <a:spcAft>
                <a:spcPts val="0"/>
              </a:spcAft>
              <a:defRPr sz="1800" b="0">
                <a:solidFill>
                  <a:schemeClr val="accent1"/>
                </a:solidFill>
                <a:latin typeface="Public Sans SemiBold" pitchFamily="2" charset="0"/>
              </a:defRPr>
            </a:lvl1pPr>
            <a:lvl2pPr>
              <a:spcAft>
                <a:spcPts val="0"/>
              </a:spcAft>
              <a:defRPr sz="1800" b="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2" name="Rectangle 11">
            <a:extLst>
              <a:ext uri="{FF2B5EF4-FFF2-40B4-BE49-F238E27FC236}">
                <a16:creationId xmlns:a16="http://schemas.microsoft.com/office/drawing/2014/main" id="{C22230DC-8362-49DE-9881-F1BC5AE57DE5}"/>
              </a:ext>
              <a:ext uri="{C183D7F6-B498-43B3-948B-1728B52AA6E4}">
                <adec:decorative xmlns:adec="http://schemas.microsoft.com/office/drawing/2017/decorative" val="1"/>
              </a:ext>
            </a:extLst>
          </p:cNvPr>
          <p:cNvSpPr/>
          <p:nvPr userDrawn="1"/>
        </p:nvSpPr>
        <p:spPr>
          <a:xfrm>
            <a:off x="0" y="3429000"/>
            <a:ext cx="12192001" cy="3428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13" name="Picture Placeholder 4">
            <a:extLst>
              <a:ext uri="{FF2B5EF4-FFF2-40B4-BE49-F238E27FC236}">
                <a16:creationId xmlns:a16="http://schemas.microsoft.com/office/drawing/2014/main" id="{EA9E3A1F-B35C-4BB3-828B-62FFD64CE61F}"/>
              </a:ext>
            </a:extLst>
          </p:cNvPr>
          <p:cNvSpPr>
            <a:spLocks noGrp="1"/>
          </p:cNvSpPr>
          <p:nvPr>
            <p:ph type="pic" sz="quarter" idx="14"/>
          </p:nvPr>
        </p:nvSpPr>
        <p:spPr>
          <a:xfrm>
            <a:off x="-1" y="4071706"/>
            <a:ext cx="12192001" cy="2764867"/>
          </a:xfrm>
        </p:spPr>
        <p:txBody>
          <a:bodyPr anchor="t"/>
          <a:lstStyle>
            <a:lvl1pPr algn="l">
              <a:defRPr>
                <a:solidFill>
                  <a:schemeClr val="bg1"/>
                </a:solidFill>
              </a:defRPr>
            </a:lvl1pPr>
          </a:lstStyle>
          <a:p>
            <a:r>
              <a:rPr lang="en-US" noProof="0"/>
              <a:t>Click icon to add picture</a:t>
            </a:r>
            <a:endParaRPr lang="en-AU" noProof="0"/>
          </a:p>
        </p:txBody>
      </p:sp>
      <p:sp>
        <p:nvSpPr>
          <p:cNvPr id="3" name="Rectangle 2">
            <a:extLst>
              <a:ext uri="{FF2B5EF4-FFF2-40B4-BE49-F238E27FC236}">
                <a16:creationId xmlns:a16="http://schemas.microsoft.com/office/drawing/2014/main" id="{4155DCE6-4E10-7FB3-A3C0-D3B4EA3C1725}"/>
              </a:ext>
              <a:ext uri="{C183D7F6-B498-43B3-948B-1728B52AA6E4}">
                <adec:decorative xmlns:adec="http://schemas.microsoft.com/office/drawing/2017/decorative" val="1"/>
              </a:ext>
            </a:extLst>
          </p:cNvPr>
          <p:cNvSpPr/>
          <p:nvPr userDrawn="1"/>
        </p:nvSpPr>
        <p:spPr>
          <a:xfrm>
            <a:off x="0" y="3429000"/>
            <a:ext cx="12192001" cy="6641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5" name="Text Placeholder 14">
            <a:extLst>
              <a:ext uri="{FF2B5EF4-FFF2-40B4-BE49-F238E27FC236}">
                <a16:creationId xmlns:a16="http://schemas.microsoft.com/office/drawing/2014/main" id="{753A1230-6D1A-AB19-CCD7-3F4E12280DA8}"/>
              </a:ext>
            </a:extLst>
          </p:cNvPr>
          <p:cNvSpPr>
            <a:spLocks noGrp="1"/>
          </p:cNvSpPr>
          <p:nvPr>
            <p:ph type="body" sz="quarter" idx="16" hasCustomPrompt="1"/>
          </p:nvPr>
        </p:nvSpPr>
        <p:spPr>
          <a:xfrm>
            <a:off x="359999" y="3591432"/>
            <a:ext cx="5400000" cy="327273"/>
          </a:xfrm>
        </p:spPr>
        <p:txBody>
          <a:bodyPr>
            <a:noAutofit/>
          </a:bodyPr>
          <a:lstStyle>
            <a:lvl1pPr>
              <a:lnSpc>
                <a:spcPct val="100000"/>
              </a:lnSpc>
              <a:spcAft>
                <a:spcPts val="0"/>
              </a:spcAft>
              <a:defRPr sz="2400" b="0">
                <a:solidFill>
                  <a:schemeClr val="bg1"/>
                </a:solidFill>
                <a:latin typeface="Public Sans"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Optional text field</a:t>
            </a:r>
          </a:p>
        </p:txBody>
      </p:sp>
      <p:sp>
        <p:nvSpPr>
          <p:cNvPr id="6" name="TextBox 5">
            <a:extLst>
              <a:ext uri="{FF2B5EF4-FFF2-40B4-BE49-F238E27FC236}">
                <a16:creationId xmlns:a16="http://schemas.microsoft.com/office/drawing/2014/main" id="{00A4C056-8015-EFB5-A4D3-20AEE095BE19}"/>
              </a:ext>
            </a:extLst>
          </p:cNvPr>
          <p:cNvSpPr txBox="1"/>
          <p:nvPr userDrawn="1"/>
        </p:nvSpPr>
        <p:spPr>
          <a:xfrm>
            <a:off x="360895" y="360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2000" noProof="0" dirty="0" err="1">
                <a:solidFill>
                  <a:schemeClr val="accent1"/>
                </a:solidFill>
                <a:latin typeface="Public Sans SemiBold" pitchFamily="2" charset="0"/>
              </a:rPr>
              <a:t>iCanQuit.com.au</a:t>
            </a:r>
            <a:endParaRPr lang="en-AU" sz="2000" dirty="0">
              <a:solidFill>
                <a:schemeClr val="accent1"/>
              </a:solidFill>
              <a:latin typeface="Public Sans SemiBold" pitchFamily="2" charset="0"/>
            </a:endParaRPr>
          </a:p>
        </p:txBody>
      </p:sp>
    </p:spTree>
    <p:extLst>
      <p:ext uri="{BB962C8B-B14F-4D97-AF65-F5344CB8AC3E}">
        <p14:creationId xmlns:p14="http://schemas.microsoft.com/office/powerpoint/2010/main" val="778779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ver 7">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59999" y="1152000"/>
            <a:ext cx="6860198" cy="1349740"/>
          </a:xfrm>
          <a:ln>
            <a:noFill/>
          </a:ln>
        </p:spPr>
        <p:txBody>
          <a:bodyPr anchor="t">
            <a:noAutofit/>
          </a:bodyPr>
          <a:lstStyle>
            <a:lvl1pPr algn="l">
              <a:lnSpc>
                <a:spcPct val="90000"/>
              </a:lnSpc>
              <a:defRPr sz="4800">
                <a:solidFill>
                  <a:schemeClr val="accent1"/>
                </a:solidFill>
              </a:defRPr>
            </a:lvl1pPr>
          </a:lstStyle>
          <a:p>
            <a:r>
              <a:rPr lang="en-AU" noProof="0"/>
              <a:t>Click to edit presentation title</a:t>
            </a:r>
          </a:p>
        </p:txBody>
      </p:sp>
      <p:cxnSp>
        <p:nvCxnSpPr>
          <p:cNvPr id="29" name="Straight Connector 28">
            <a:extLst>
              <a:ext uri="{FF2B5EF4-FFF2-40B4-BE49-F238E27FC236}">
                <a16:creationId xmlns:a16="http://schemas.microsoft.com/office/drawing/2014/main" id="{47648A08-5B3C-42A6-9590-4BC5F17E7E1C}"/>
              </a:ext>
              <a:ext uri="{C183D7F6-B498-43B3-948B-1728B52AA6E4}">
                <adec:decorative xmlns:adec="http://schemas.microsoft.com/office/drawing/2017/decorative" val="1"/>
              </a:ext>
            </a:extLst>
          </p:cNvPr>
          <p:cNvCxnSpPr>
            <a:cxnSpLocks/>
          </p:cNvCxnSpPr>
          <p:nvPr userDrawn="1"/>
        </p:nvCxnSpPr>
        <p:spPr>
          <a:xfrm>
            <a:off x="360000" y="2520000"/>
            <a:ext cx="6860197"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Text Placeholder 14">
            <a:extLst>
              <a:ext uri="{FF2B5EF4-FFF2-40B4-BE49-F238E27FC236}">
                <a16:creationId xmlns:a16="http://schemas.microsoft.com/office/drawing/2014/main" id="{BF07D59F-E0C1-496D-B5E1-DB3993CA196F}"/>
              </a:ext>
            </a:extLst>
          </p:cNvPr>
          <p:cNvSpPr>
            <a:spLocks noGrp="1"/>
          </p:cNvSpPr>
          <p:nvPr>
            <p:ph type="body" sz="quarter" idx="13" hasCustomPrompt="1"/>
          </p:nvPr>
        </p:nvSpPr>
        <p:spPr>
          <a:xfrm>
            <a:off x="360000" y="2663999"/>
            <a:ext cx="6860197" cy="612000"/>
          </a:xfrm>
        </p:spPr>
        <p:txBody>
          <a:bodyPr>
            <a:noAutofit/>
          </a:bodyPr>
          <a:lstStyle>
            <a:lvl1pPr>
              <a:spcAft>
                <a:spcPts val="0"/>
              </a:spcAft>
              <a:defRPr sz="1800" b="0">
                <a:solidFill>
                  <a:schemeClr val="accent1"/>
                </a:solidFill>
                <a:latin typeface="Public Sans SemiBold" pitchFamily="2" charset="0"/>
              </a:defRPr>
            </a:lvl1pPr>
            <a:lvl2pPr>
              <a:spcAft>
                <a:spcPts val="0"/>
              </a:spcAft>
              <a:defRPr sz="1800" b="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a:p>
            <a:pPr lvl="1"/>
            <a:r>
              <a:rPr lang="en-AU" noProof="0"/>
              <a:t>Date Month Year</a:t>
            </a:r>
          </a:p>
        </p:txBody>
      </p:sp>
      <p:sp>
        <p:nvSpPr>
          <p:cNvPr id="12" name="Rectangle 11">
            <a:extLst>
              <a:ext uri="{FF2B5EF4-FFF2-40B4-BE49-F238E27FC236}">
                <a16:creationId xmlns:a16="http://schemas.microsoft.com/office/drawing/2014/main" id="{C22230DC-8362-49DE-9881-F1BC5AE57DE5}"/>
              </a:ext>
              <a:ext uri="{C183D7F6-B498-43B3-948B-1728B52AA6E4}">
                <adec:decorative xmlns:adec="http://schemas.microsoft.com/office/drawing/2017/decorative" val="1"/>
              </a:ext>
            </a:extLst>
          </p:cNvPr>
          <p:cNvSpPr/>
          <p:nvPr userDrawn="1"/>
        </p:nvSpPr>
        <p:spPr>
          <a:xfrm>
            <a:off x="0" y="3419999"/>
            <a:ext cx="12192001" cy="172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11" name="Rectangle 10">
            <a:extLst>
              <a:ext uri="{FF2B5EF4-FFF2-40B4-BE49-F238E27FC236}">
                <a16:creationId xmlns:a16="http://schemas.microsoft.com/office/drawing/2014/main" id="{02E539D3-6197-444D-842C-D461CF9ED582}"/>
              </a:ext>
              <a:ext uri="{C183D7F6-B498-43B3-948B-1728B52AA6E4}">
                <adec:decorative xmlns:adec="http://schemas.microsoft.com/office/drawing/2017/decorative" val="1"/>
              </a:ext>
            </a:extLst>
          </p:cNvPr>
          <p:cNvSpPr/>
          <p:nvPr userDrawn="1"/>
        </p:nvSpPr>
        <p:spPr>
          <a:xfrm>
            <a:off x="0" y="4932782"/>
            <a:ext cx="12192001" cy="1133476"/>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27" name="Rectangle 26">
            <a:extLst>
              <a:ext uri="{FF2B5EF4-FFF2-40B4-BE49-F238E27FC236}">
                <a16:creationId xmlns:a16="http://schemas.microsoft.com/office/drawing/2014/main" id="{F364DA7F-1F00-455F-8DA5-2D6BADE8073B}"/>
              </a:ext>
              <a:ext uri="{C183D7F6-B498-43B3-948B-1728B52AA6E4}">
                <adec:decorative xmlns:adec="http://schemas.microsoft.com/office/drawing/2017/decorative" val="1"/>
              </a:ext>
            </a:extLst>
          </p:cNvPr>
          <p:cNvSpPr/>
          <p:nvPr userDrawn="1"/>
        </p:nvSpPr>
        <p:spPr>
          <a:xfrm>
            <a:off x="0" y="6047997"/>
            <a:ext cx="12192001" cy="810003"/>
          </a:xfrm>
          <a:prstGeom prst="rect">
            <a:avLst/>
          </a:prstGeom>
          <a:solidFill>
            <a:srgbClr val="E6E1FD"/>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3"/>
              </a:solidFill>
            </a:endParaRPr>
          </a:p>
        </p:txBody>
      </p:sp>
      <p:sp>
        <p:nvSpPr>
          <p:cNvPr id="3" name="TextBox 2">
            <a:extLst>
              <a:ext uri="{FF2B5EF4-FFF2-40B4-BE49-F238E27FC236}">
                <a16:creationId xmlns:a16="http://schemas.microsoft.com/office/drawing/2014/main" id="{6AEB4C8A-AB11-D7DA-F345-757DB4E4CAD0}"/>
              </a:ext>
            </a:extLst>
          </p:cNvPr>
          <p:cNvSpPr txBox="1"/>
          <p:nvPr userDrawn="1"/>
        </p:nvSpPr>
        <p:spPr>
          <a:xfrm>
            <a:off x="360895" y="360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2000" noProof="0" dirty="0" err="1">
                <a:solidFill>
                  <a:schemeClr val="accent1"/>
                </a:solidFill>
                <a:latin typeface="Public Sans SemiBold" pitchFamily="2" charset="0"/>
              </a:rPr>
              <a:t>iCanQuit.com.au</a:t>
            </a:r>
            <a:endParaRPr lang="en-AU" sz="2000" dirty="0">
              <a:solidFill>
                <a:schemeClr val="accent1"/>
              </a:solidFill>
              <a:latin typeface="Public Sans SemiBold" pitchFamily="2" charset="0"/>
            </a:endParaRP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59999" y="3869997"/>
            <a:ext cx="2760000" cy="612000"/>
          </a:xfrm>
        </p:spPr>
        <p:txBody>
          <a:bodyPr>
            <a:noAutofit/>
          </a:bodyPr>
          <a:lstStyle>
            <a:lvl1pPr>
              <a:spcAft>
                <a:spcPts val="0"/>
              </a:spcAft>
              <a:defRPr sz="1800" b="0">
                <a:solidFill>
                  <a:schemeClr val="bg1"/>
                </a:solidFill>
                <a:latin typeface="Public Sans SemiBold" pitchFamily="2" charset="0"/>
              </a:defRPr>
            </a:lvl1pPr>
            <a:lvl2pPr>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cxnSp>
        <p:nvCxnSpPr>
          <p:cNvPr id="8" name="Straight Connector 7">
            <a:extLst>
              <a:ext uri="{FF2B5EF4-FFF2-40B4-BE49-F238E27FC236}">
                <a16:creationId xmlns:a16="http://schemas.microsoft.com/office/drawing/2014/main" id="{AFEBE3A2-065A-4E35-C1CE-E72636A39324}"/>
              </a:ext>
              <a:ext uri="{C183D7F6-B498-43B3-948B-1728B52AA6E4}">
                <adec:decorative xmlns:adec="http://schemas.microsoft.com/office/drawing/2017/decorative" val="1"/>
              </a:ext>
            </a:extLst>
          </p:cNvPr>
          <p:cNvCxnSpPr>
            <a:cxnSpLocks/>
          </p:cNvCxnSpPr>
          <p:nvPr userDrawn="1"/>
        </p:nvCxnSpPr>
        <p:spPr>
          <a:xfrm>
            <a:off x="360000" y="4645683"/>
            <a:ext cx="2759999"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7382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nchor="ctr"/>
          <a:lstStyle>
            <a:lvl1pPr>
              <a:defRPr>
                <a:solidFill>
                  <a:schemeClr val="accent1"/>
                </a:solidFill>
              </a:defRPr>
            </a:lvl1pPr>
          </a:lstStyle>
          <a:p>
            <a:r>
              <a:rPr lang="en-US"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1"/>
            <a:ext cx="11483638" cy="4011048"/>
          </a:xfrm>
        </p:spPr>
        <p:txBody>
          <a:bodyPr/>
          <a:lstStyle>
            <a:lvl1pPr>
              <a:defRPr>
                <a:latin typeface="+mn-lt"/>
              </a:defRPr>
            </a:lvl1pPr>
          </a:lstStyle>
          <a:p>
            <a:r>
              <a:rPr lang="en-US"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2" name="TextBox 1">
            <a:extLst>
              <a:ext uri="{FF2B5EF4-FFF2-40B4-BE49-F238E27FC236}">
                <a16:creationId xmlns:a16="http://schemas.microsoft.com/office/drawing/2014/main" id="{5AEB2F98-9788-8CAE-131D-F19AB584849A}"/>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299164830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genda">
    <p:bg>
      <p:bgPr>
        <a:solidFill>
          <a:schemeClr val="accent5">
            <a:lumMod val="40000"/>
            <a:lumOff val="60000"/>
            <a:alpha val="19000"/>
          </a:scheme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2" name="Rectangle 1">
            <a:extLst>
              <a:ext uri="{FF2B5EF4-FFF2-40B4-BE49-F238E27FC236}">
                <a16:creationId xmlns:a16="http://schemas.microsoft.com/office/drawing/2014/main" id="{59A67EF1-C79B-F53F-05AF-001800E9E6B6}"/>
              </a:ext>
            </a:extLst>
          </p:cNvPr>
          <p:cNvSpPr/>
          <p:nvPr userDrawn="1"/>
        </p:nvSpPr>
        <p:spPr>
          <a:xfrm>
            <a:off x="9684861" y="-1"/>
            <a:ext cx="1192047" cy="1652189"/>
          </a:xfrm>
          <a:prstGeom prst="rect">
            <a:avLst/>
          </a:prstGeom>
          <a:solidFill>
            <a:srgbClr val="E6E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7" name="Rectangle 6">
            <a:extLst>
              <a:ext uri="{FF2B5EF4-FFF2-40B4-BE49-F238E27FC236}">
                <a16:creationId xmlns:a16="http://schemas.microsoft.com/office/drawing/2014/main" id="{B5C087B2-8BAA-5415-E926-F639330D7BB8}"/>
              </a:ext>
            </a:extLst>
          </p:cNvPr>
          <p:cNvSpPr/>
          <p:nvPr userDrawn="1"/>
        </p:nvSpPr>
        <p:spPr>
          <a:xfrm>
            <a:off x="7445513" y="-1"/>
            <a:ext cx="2820906" cy="1652189"/>
          </a:xfrm>
          <a:prstGeom prst="rect">
            <a:avLst/>
          </a:prstGeom>
          <a:solidFill>
            <a:srgbClr val="CE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8" name="Rectangle 7">
            <a:extLst>
              <a:ext uri="{FF2B5EF4-FFF2-40B4-BE49-F238E27FC236}">
                <a16:creationId xmlns:a16="http://schemas.microsoft.com/office/drawing/2014/main" id="{A9B9D9A0-4A3B-B8BC-6D4D-656A116A89F3}"/>
              </a:ext>
            </a:extLst>
          </p:cNvPr>
          <p:cNvSpPr/>
          <p:nvPr userDrawn="1"/>
        </p:nvSpPr>
        <p:spPr>
          <a:xfrm>
            <a:off x="0" y="-1"/>
            <a:ext cx="9261552" cy="1652190"/>
          </a:xfrm>
          <a:prstGeom prst="rect">
            <a:avLst/>
          </a:prstGeom>
          <a:solidFill>
            <a:srgbClr val="4411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9" name="Title 3">
            <a:extLst>
              <a:ext uri="{FF2B5EF4-FFF2-40B4-BE49-F238E27FC236}">
                <a16:creationId xmlns:a16="http://schemas.microsoft.com/office/drawing/2014/main" id="{63587067-2282-DA7A-D47D-C1C15FDEDFC4}"/>
              </a:ext>
            </a:extLst>
          </p:cNvPr>
          <p:cNvSpPr>
            <a:spLocks noGrp="1"/>
          </p:cNvSpPr>
          <p:nvPr>
            <p:ph type="title"/>
          </p:nvPr>
        </p:nvSpPr>
        <p:spPr>
          <a:xfrm>
            <a:off x="838200" y="87723"/>
            <a:ext cx="7922405" cy="1325563"/>
          </a:xfrm>
        </p:spPr>
        <p:txBody>
          <a:bodyPr>
            <a:normAutofit/>
          </a:bodyPr>
          <a:lstStyle/>
          <a:p>
            <a:r>
              <a:rPr lang="en-AU" sz="3600">
                <a:solidFill>
                  <a:schemeClr val="bg1"/>
                </a:solidFill>
              </a:rPr>
              <a:t>Introduction</a:t>
            </a:r>
          </a:p>
        </p:txBody>
      </p:sp>
      <p:sp>
        <p:nvSpPr>
          <p:cNvPr id="3" name="TextBox 2">
            <a:extLst>
              <a:ext uri="{FF2B5EF4-FFF2-40B4-BE49-F238E27FC236}">
                <a16:creationId xmlns:a16="http://schemas.microsoft.com/office/drawing/2014/main" id="{28488B04-133A-8246-41F7-31E32F1D24B1}"/>
              </a:ext>
            </a:extLst>
          </p:cNvPr>
          <p:cNvSpPr txBox="1"/>
          <p:nvPr userDrawn="1"/>
        </p:nvSpPr>
        <p:spPr>
          <a:xfrm>
            <a:off x="360895" y="643713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299304422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nchor="ctr"/>
          <a:lstStyle>
            <a:lvl1pPr>
              <a:defRPr>
                <a:solidFill>
                  <a:schemeClr val="accent1"/>
                </a:solidFill>
              </a:defRPr>
            </a:lvl1pPr>
          </a:lstStyle>
          <a:p>
            <a:r>
              <a:rPr lang="en-US"/>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15" name="Table Placeholder 9">
            <a:extLst>
              <a:ext uri="{FF2B5EF4-FFF2-40B4-BE49-F238E27FC236}">
                <a16:creationId xmlns:a16="http://schemas.microsoft.com/office/drawing/2014/main" id="{2B789C7B-2191-42A0-26BD-767CC32E7D79}"/>
              </a:ext>
            </a:extLst>
          </p:cNvPr>
          <p:cNvSpPr>
            <a:spLocks noGrp="1"/>
          </p:cNvSpPr>
          <p:nvPr>
            <p:ph type="tbl" sz="quarter" idx="13"/>
          </p:nvPr>
        </p:nvSpPr>
        <p:spPr>
          <a:xfrm>
            <a:off x="360362" y="1908000"/>
            <a:ext cx="5616000" cy="2121427"/>
          </a:xfrm>
        </p:spPr>
        <p:txBody>
          <a:bodyPr/>
          <a:lstStyle>
            <a:lvl1pPr>
              <a:defRPr>
                <a:latin typeface="+mn-lt"/>
              </a:defRPr>
            </a:lvl1pPr>
          </a:lstStyle>
          <a:p>
            <a:r>
              <a:rPr lang="en-US" noProof="0"/>
              <a:t>Click icon to add table</a:t>
            </a:r>
            <a:endParaRPr lang="en-AU" noProof="0"/>
          </a:p>
        </p:txBody>
      </p:sp>
      <p:sp>
        <p:nvSpPr>
          <p:cNvPr id="16" name="Table Placeholder 9">
            <a:extLst>
              <a:ext uri="{FF2B5EF4-FFF2-40B4-BE49-F238E27FC236}">
                <a16:creationId xmlns:a16="http://schemas.microsoft.com/office/drawing/2014/main" id="{F52FF1A9-C436-05DD-2FF1-ED08F843F6F7}"/>
              </a:ext>
            </a:extLst>
          </p:cNvPr>
          <p:cNvSpPr>
            <a:spLocks noGrp="1"/>
          </p:cNvSpPr>
          <p:nvPr>
            <p:ph type="tbl" sz="quarter" idx="16"/>
          </p:nvPr>
        </p:nvSpPr>
        <p:spPr>
          <a:xfrm>
            <a:off x="360362" y="4232573"/>
            <a:ext cx="5616000" cy="2121427"/>
          </a:xfrm>
        </p:spPr>
        <p:txBody>
          <a:bodyPr/>
          <a:lstStyle>
            <a:lvl1pPr>
              <a:defRPr>
                <a:latin typeface="+mn-lt"/>
              </a:defRPr>
            </a:lvl1pPr>
          </a:lstStyle>
          <a:p>
            <a:r>
              <a:rPr lang="en-US" noProof="0"/>
              <a:t>Click icon to add table</a:t>
            </a:r>
            <a:endParaRPr lang="en-AU" noProof="0"/>
          </a:p>
        </p:txBody>
      </p:sp>
      <p:sp>
        <p:nvSpPr>
          <p:cNvPr id="17" name="Table Placeholder 9">
            <a:extLst>
              <a:ext uri="{FF2B5EF4-FFF2-40B4-BE49-F238E27FC236}">
                <a16:creationId xmlns:a16="http://schemas.microsoft.com/office/drawing/2014/main" id="{11BA045F-C153-884B-01C1-2371E9558790}"/>
              </a:ext>
            </a:extLst>
          </p:cNvPr>
          <p:cNvSpPr>
            <a:spLocks noGrp="1"/>
          </p:cNvSpPr>
          <p:nvPr>
            <p:ph type="tbl" sz="quarter" idx="15"/>
          </p:nvPr>
        </p:nvSpPr>
        <p:spPr>
          <a:xfrm>
            <a:off x="6228000" y="1908000"/>
            <a:ext cx="5616000" cy="2121427"/>
          </a:xfrm>
        </p:spPr>
        <p:txBody>
          <a:bodyPr/>
          <a:lstStyle>
            <a:lvl1pPr>
              <a:defRPr>
                <a:latin typeface="+mn-lt"/>
              </a:defRPr>
            </a:lvl1pPr>
          </a:lstStyle>
          <a:p>
            <a:r>
              <a:rPr lang="en-US" noProof="0"/>
              <a:t>Click icon to add table</a:t>
            </a:r>
            <a:endParaRPr lang="en-AU" noProof="0"/>
          </a:p>
        </p:txBody>
      </p:sp>
      <p:sp>
        <p:nvSpPr>
          <p:cNvPr id="18" name="Table Placeholder 9">
            <a:extLst>
              <a:ext uri="{FF2B5EF4-FFF2-40B4-BE49-F238E27FC236}">
                <a16:creationId xmlns:a16="http://schemas.microsoft.com/office/drawing/2014/main" id="{C9EED3DC-30AC-08EB-0171-5983D07AE116}"/>
              </a:ext>
            </a:extLst>
          </p:cNvPr>
          <p:cNvSpPr>
            <a:spLocks noGrp="1"/>
          </p:cNvSpPr>
          <p:nvPr>
            <p:ph type="tbl" sz="quarter" idx="17"/>
          </p:nvPr>
        </p:nvSpPr>
        <p:spPr>
          <a:xfrm>
            <a:off x="6228000" y="4232573"/>
            <a:ext cx="5616000" cy="2121427"/>
          </a:xfrm>
        </p:spPr>
        <p:txBody>
          <a:bodyPr/>
          <a:lstStyle>
            <a:lvl1pPr>
              <a:defRPr>
                <a:latin typeface="+mn-lt"/>
              </a:defRPr>
            </a:lvl1pPr>
          </a:lstStyle>
          <a:p>
            <a:r>
              <a:rPr lang="en-US" noProof="0"/>
              <a:t>Click icon to add table</a:t>
            </a:r>
            <a:endParaRPr lang="en-AU" noProof="0"/>
          </a:p>
        </p:txBody>
      </p:sp>
      <p:sp>
        <p:nvSpPr>
          <p:cNvPr id="2" name="TextBox 1">
            <a:extLst>
              <a:ext uri="{FF2B5EF4-FFF2-40B4-BE49-F238E27FC236}">
                <a16:creationId xmlns:a16="http://schemas.microsoft.com/office/drawing/2014/main" id="{E8426DC3-1055-5EBD-E632-BD1E28E334D1}"/>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3534112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nchor="ctr"/>
          <a:lstStyle>
            <a:lvl1pPr>
              <a:defRPr>
                <a:solidFill>
                  <a:schemeClr val="accent1"/>
                </a:solidFill>
              </a:defRPr>
            </a:lvl1pPr>
          </a:lstStyle>
          <a:p>
            <a:r>
              <a:rPr lang="en-US"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1"/>
            <a:ext cx="5616000" cy="4011048"/>
          </a:xfrm>
        </p:spPr>
        <p:txBody>
          <a:bodyPr/>
          <a:lstStyle>
            <a:lvl1pPr>
              <a:defRPr>
                <a:latin typeface="+mn-lt"/>
              </a:defRPr>
            </a:lvl1pPr>
          </a:lstStyle>
          <a:p>
            <a:r>
              <a:rPr lang="en-US"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1"/>
            <a:ext cx="5616000" cy="4011048"/>
          </a:xfrm>
        </p:spPr>
        <p:txBody>
          <a:bodyPr/>
          <a:lstStyle>
            <a:lvl1pPr>
              <a:defRPr>
                <a:latin typeface="+mn-lt"/>
              </a:defRPr>
            </a:lvl1pPr>
          </a:lstStyle>
          <a:p>
            <a:r>
              <a:rPr lang="en-US"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5" name="TextBox 4">
            <a:extLst>
              <a:ext uri="{FF2B5EF4-FFF2-40B4-BE49-F238E27FC236}">
                <a16:creationId xmlns:a16="http://schemas.microsoft.com/office/drawing/2014/main" id="{41359FCC-498B-C5FD-6481-64164CBB9A3F}"/>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85602196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knowledgement / Introduction - R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solidFill>
                  <a:schemeClr val="accent1"/>
                </a:solidFill>
              </a:defRPr>
            </a:lvl1pPr>
          </a:lstStyle>
          <a:p>
            <a:r>
              <a:rPr lang="en-US" noProof="0"/>
              <a:t>Click to edit Master title style</a:t>
            </a:r>
            <a:endParaRPr lang="en-AU" noProof="0"/>
          </a:p>
        </p:txBody>
      </p: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US" noProof="0"/>
              <a:t>Click icon to add picture</a:t>
            </a:r>
            <a:endParaRPr lang="en-AU" noProof="0"/>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cxnSp>
        <p:nvCxnSpPr>
          <p:cNvPr id="20" name="Straight Connector 19">
            <a:extLst>
              <a:ext uri="{FF2B5EF4-FFF2-40B4-BE49-F238E27FC236}">
                <a16:creationId xmlns:a16="http://schemas.microsoft.com/office/drawing/2014/main" id="{1A5E29FB-0C30-9D04-2121-D49AA8E53112}"/>
              </a:ext>
              <a:ext uri="{C183D7F6-B498-43B3-948B-1728B52AA6E4}">
                <adec:decorative xmlns:adec="http://schemas.microsoft.com/office/drawing/2017/decorative" val="1"/>
              </a:ext>
            </a:extLst>
          </p:cNvPr>
          <p:cNvCxnSpPr>
            <a:cxnSpLocks/>
          </p:cNvCxnSpPr>
          <p:nvPr userDrawn="1"/>
        </p:nvCxnSpPr>
        <p:spPr>
          <a:xfrm>
            <a:off x="5220000" y="1800000"/>
            <a:ext cx="0" cy="4895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Picture Placeholder 8">
            <a:extLst>
              <a:ext uri="{FF2B5EF4-FFF2-40B4-BE49-F238E27FC236}">
                <a16:creationId xmlns:a16="http://schemas.microsoft.com/office/drawing/2014/main" id="{E02248A5-1581-1523-95AD-6E8C50746DC2}"/>
              </a:ext>
              <a:ext uri="{C183D7F6-B498-43B3-948B-1728B52AA6E4}">
                <adec:decorative xmlns:adec="http://schemas.microsoft.com/office/drawing/2017/decorative" val="0"/>
              </a:ext>
            </a:extLst>
          </p:cNvPr>
          <p:cNvSpPr>
            <a:spLocks noGrp="1"/>
          </p:cNvSpPr>
          <p:nvPr>
            <p:ph type="pic" sz="quarter" idx="17"/>
          </p:nvPr>
        </p:nvSpPr>
        <p:spPr>
          <a:xfrm>
            <a:off x="0" y="0"/>
            <a:ext cx="5040000" cy="6858000"/>
          </a:xfrm>
        </p:spPr>
        <p:txBody>
          <a:bodyPr/>
          <a:lstStyle>
            <a:lvl1pPr>
              <a:defRPr lang="en-AU" noProof="0" dirty="0"/>
            </a:lvl1pPr>
          </a:lstStyle>
          <a:p>
            <a:r>
              <a:rPr lang="en-US" noProof="0"/>
              <a:t>Click icon to add picture</a:t>
            </a:r>
            <a:endParaRPr lang="en-AU" noProof="0"/>
          </a:p>
        </p:txBody>
      </p:sp>
      <p:sp>
        <p:nvSpPr>
          <p:cNvPr id="6" name="TextBox 5">
            <a:extLst>
              <a:ext uri="{FF2B5EF4-FFF2-40B4-BE49-F238E27FC236}">
                <a16:creationId xmlns:a16="http://schemas.microsoft.com/office/drawing/2014/main" id="{7134E33C-72E5-D764-64DD-2C664F2E2CC3}"/>
              </a:ext>
            </a:extLst>
          </p:cNvPr>
          <p:cNvSpPr txBox="1"/>
          <p:nvPr userDrawn="1"/>
        </p:nvSpPr>
        <p:spPr>
          <a:xfrm>
            <a:off x="5400897"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1579558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knowledgement / Introduction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US" noProof="0"/>
              <a:t>Click to edit Master title style</a:t>
            </a:r>
            <a:endParaRPr lang="en-AU" noProof="0"/>
          </a:p>
        </p:txBody>
      </p: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US" noProof="0"/>
              <a:t>Click icon to add picture</a:t>
            </a:r>
            <a:endParaRPr lang="en-AU" noProof="0"/>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cxnSp>
        <p:nvCxnSpPr>
          <p:cNvPr id="14" name="Straight Connector 13">
            <a:extLst>
              <a:ext uri="{FF2B5EF4-FFF2-40B4-BE49-F238E27FC236}">
                <a16:creationId xmlns:a16="http://schemas.microsoft.com/office/drawing/2014/main" id="{DBEBEE11-F061-FF48-FA45-7D2D125DD0AA}"/>
              </a:ext>
              <a:ext uri="{C183D7F6-B498-43B3-948B-1728B52AA6E4}">
                <adec:decorative xmlns:adec="http://schemas.microsoft.com/office/drawing/2017/decorative" val="1"/>
              </a:ext>
            </a:extLst>
          </p:cNvPr>
          <p:cNvCxnSpPr>
            <a:cxnSpLocks/>
          </p:cNvCxnSpPr>
          <p:nvPr userDrawn="1"/>
        </p:nvCxnSpPr>
        <p:spPr>
          <a:xfrm>
            <a:off x="5220000" y="1800000"/>
            <a:ext cx="0" cy="4895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9D78404-C32F-7B25-F116-0B3FAB2B3A30}"/>
              </a:ext>
            </a:extLst>
          </p:cNvPr>
          <p:cNvSpPr txBox="1"/>
          <p:nvPr userDrawn="1"/>
        </p:nvSpPr>
        <p:spPr>
          <a:xfrm>
            <a:off x="5400897"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2898840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
        <p:nvSpPr>
          <p:cNvPr id="6" name="TextBox 5">
            <a:extLst>
              <a:ext uri="{FF2B5EF4-FFF2-40B4-BE49-F238E27FC236}">
                <a16:creationId xmlns:a16="http://schemas.microsoft.com/office/drawing/2014/main" id="{316F3F35-91D4-0905-CDB6-6711122FA236}"/>
              </a:ext>
            </a:extLst>
          </p:cNvPr>
          <p:cNvSpPr txBox="1"/>
          <p:nvPr userDrawn="1"/>
        </p:nvSpPr>
        <p:spPr>
          <a:xfrm>
            <a:off x="359999" y="216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2000" noProof="0" dirty="0" err="1">
                <a:solidFill>
                  <a:schemeClr val="accent1"/>
                </a:solidFill>
                <a:latin typeface="Public Sans SemiBold" pitchFamily="2" charset="0"/>
              </a:rPr>
              <a:t>iCanQuit.com.au</a:t>
            </a:r>
            <a:endParaRPr lang="en-AU" sz="2000" dirty="0">
              <a:solidFill>
                <a:schemeClr val="accent1"/>
              </a:solidFill>
              <a:latin typeface="Public Sans SemiBold" pitchFamily="2" charset="0"/>
            </a:endParaRPr>
          </a:p>
        </p:txBody>
      </p:sp>
    </p:spTree>
    <p:extLst>
      <p:ext uri="{BB962C8B-B14F-4D97-AF65-F5344CB8AC3E}">
        <p14:creationId xmlns:p14="http://schemas.microsoft.com/office/powerpoint/2010/main" val="3993202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2 - Blue">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
        <p:nvSpPr>
          <p:cNvPr id="4" name="TextBox 3">
            <a:extLst>
              <a:ext uri="{FF2B5EF4-FFF2-40B4-BE49-F238E27FC236}">
                <a16:creationId xmlns:a16="http://schemas.microsoft.com/office/drawing/2014/main" id="{E44984DF-CF3E-0F94-A44E-903E3EABD511}"/>
              </a:ext>
            </a:extLst>
          </p:cNvPr>
          <p:cNvSpPr txBox="1"/>
          <p:nvPr userDrawn="1"/>
        </p:nvSpPr>
        <p:spPr>
          <a:xfrm>
            <a:off x="540000" y="360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2000" noProof="0" dirty="0" err="1">
                <a:solidFill>
                  <a:schemeClr val="accent1"/>
                </a:solidFill>
                <a:latin typeface="Public Sans SemiBold" pitchFamily="2" charset="0"/>
              </a:rPr>
              <a:t>iCanQuit.com.au</a:t>
            </a:r>
            <a:endParaRPr lang="en-AU" sz="2000" dirty="0">
              <a:solidFill>
                <a:schemeClr val="accent1"/>
              </a:solidFill>
              <a:latin typeface="Public Sans SemiBold" pitchFamily="2" charset="0"/>
            </a:endParaRPr>
          </a:p>
        </p:txBody>
      </p:sp>
    </p:spTree>
    <p:extLst>
      <p:ext uri="{BB962C8B-B14F-4D97-AF65-F5344CB8AC3E}">
        <p14:creationId xmlns:p14="http://schemas.microsoft.com/office/powerpoint/2010/main" val="34185145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US" noProof="0"/>
              <a:t>Click to edit Master title style</a:t>
            </a:r>
            <a:endParaRPr lang="en-AU" noProof="0"/>
          </a:p>
        </p:txBody>
      </p: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noProof="0"/>
              <a:t>Click to edit Master text styles</a:t>
            </a:r>
          </a:p>
          <a:p>
            <a:pPr lvl="1"/>
            <a:r>
              <a:rPr lang="en-US"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US" noProof="0"/>
              <a:t>Click icon to add picture</a:t>
            </a:r>
            <a:endParaRPr lang="en-AU" noProof="0"/>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cxnSp>
        <p:nvCxnSpPr>
          <p:cNvPr id="14" name="Straight Connector 13">
            <a:extLst>
              <a:ext uri="{FF2B5EF4-FFF2-40B4-BE49-F238E27FC236}">
                <a16:creationId xmlns:a16="http://schemas.microsoft.com/office/drawing/2014/main" id="{F95795D8-99C9-668C-DF8D-1835995446D9}"/>
              </a:ext>
              <a:ext uri="{C183D7F6-B498-43B3-948B-1728B52AA6E4}">
                <adec:decorative xmlns:adec="http://schemas.microsoft.com/office/drawing/2017/decorative" val="1"/>
              </a:ext>
            </a:extLst>
          </p:cNvPr>
          <p:cNvCxnSpPr>
            <a:cxnSpLocks/>
          </p:cNvCxnSpPr>
          <p:nvPr userDrawn="1"/>
        </p:nvCxnSpPr>
        <p:spPr>
          <a:xfrm>
            <a:off x="5220000" y="1800000"/>
            <a:ext cx="0" cy="48959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FFD35F0-EAB8-0723-3A93-1AD5F0B0A40C}"/>
              </a:ext>
            </a:extLst>
          </p:cNvPr>
          <p:cNvSpPr txBox="1"/>
          <p:nvPr userDrawn="1"/>
        </p:nvSpPr>
        <p:spPr>
          <a:xfrm>
            <a:off x="5382448"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3459729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US"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solidFill>
                  <a:schemeClr val="accent1"/>
                </a:solidFill>
              </a:defRPr>
            </a:lvl1pPr>
            <a:lvl2pPr>
              <a:defRPr sz="1800">
                <a:latin typeface="+mn-lt"/>
              </a:defRPr>
            </a:lvl2pPr>
          </a:lstStyle>
          <a:p>
            <a:pPr lvl="0"/>
            <a:r>
              <a:rPr lang="en-US" noProof="0"/>
              <a:t>Click to edit Master text styles</a:t>
            </a:r>
          </a:p>
          <a:p>
            <a:pPr lvl="1"/>
            <a:r>
              <a:rPr lang="en-US"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3" name="TextBox 2">
            <a:extLst>
              <a:ext uri="{FF2B5EF4-FFF2-40B4-BE49-F238E27FC236}">
                <a16:creationId xmlns:a16="http://schemas.microsoft.com/office/drawing/2014/main" id="{97DF56E2-284E-3885-FF6B-79CC4C9DC599}"/>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199231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US"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3" name="TextBox 2">
            <a:extLst>
              <a:ext uri="{FF2B5EF4-FFF2-40B4-BE49-F238E27FC236}">
                <a16:creationId xmlns:a16="http://schemas.microsoft.com/office/drawing/2014/main" id="{46A047E6-A2BC-FDEF-93CE-616223684553}"/>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551598969"/>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US"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6" name="TextBox 5">
            <a:extLst>
              <a:ext uri="{FF2B5EF4-FFF2-40B4-BE49-F238E27FC236}">
                <a16:creationId xmlns:a16="http://schemas.microsoft.com/office/drawing/2014/main" id="{A7D9659D-518A-30EC-F56F-EA21C629324A}"/>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106817020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US"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6" name="TextBox 5">
            <a:extLst>
              <a:ext uri="{FF2B5EF4-FFF2-40B4-BE49-F238E27FC236}">
                <a16:creationId xmlns:a16="http://schemas.microsoft.com/office/drawing/2014/main" id="{4C491C90-101E-8E03-6078-168F874ACB19}"/>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2058677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US"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7" name="TextBox 6">
            <a:extLst>
              <a:ext uri="{FF2B5EF4-FFF2-40B4-BE49-F238E27FC236}">
                <a16:creationId xmlns:a16="http://schemas.microsoft.com/office/drawing/2014/main" id="{C080444A-704E-64E3-4EF3-021FD9D1ACFB}"/>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4100354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multi-content - dark blue">
    <p:bg>
      <p:bgPr>
        <a:solidFill>
          <a:schemeClr val="tx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nchor="ctr"/>
          <a:lstStyle>
            <a:lvl1pPr>
              <a:defRPr>
                <a:solidFill>
                  <a:schemeClr val="bg1"/>
                </a:solidFill>
              </a:defRPr>
            </a:lvl1pPr>
          </a:lstStyle>
          <a:p>
            <a:r>
              <a:rPr lang="en-US"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1"/>
            <a:ext cx="5616000" cy="4011048"/>
          </a:xfrm>
        </p:spPr>
        <p:txBody>
          <a:bodyPr/>
          <a:lstStyle>
            <a:lvl1pPr>
              <a:defRPr>
                <a:solidFill>
                  <a:schemeClr val="bg1"/>
                </a:solidFill>
                <a:latin typeface="+mn-lt"/>
              </a:defRPr>
            </a:lvl1pPr>
          </a:lstStyle>
          <a:p>
            <a:r>
              <a:rPr lang="en-US"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1"/>
            <a:ext cx="5616000" cy="4011048"/>
          </a:xfrm>
        </p:spPr>
        <p:txBody>
          <a:bodyPr/>
          <a:lstStyle>
            <a:lvl1pPr>
              <a:defRPr>
                <a:solidFill>
                  <a:schemeClr val="bg1"/>
                </a:solidFill>
                <a:latin typeface="+mn-lt"/>
              </a:defRPr>
            </a:lvl1pPr>
          </a:lstStyle>
          <a:p>
            <a:r>
              <a:rPr lang="en-US"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7" name="TextBox 6">
            <a:extLst>
              <a:ext uri="{FF2B5EF4-FFF2-40B4-BE49-F238E27FC236}">
                <a16:creationId xmlns:a16="http://schemas.microsoft.com/office/drawing/2014/main" id="{D334BEDB-A471-64DD-4E26-C606D0B12E41}"/>
              </a:ext>
            </a:extLst>
          </p:cNvPr>
          <p:cNvSpPr txBox="1"/>
          <p:nvPr userDrawn="1"/>
        </p:nvSpPr>
        <p:spPr>
          <a:xfrm>
            <a:off x="360896" y="6300000"/>
            <a:ext cx="4432778" cy="395998"/>
          </a:xfrm>
          <a:prstGeom prst="rect">
            <a:avLst/>
          </a:prstGeom>
          <a:noFill/>
        </p:spPr>
        <p:txBody>
          <a:bodyPr wrap="square" lIns="0" tIns="0" rIns="0" bIns="0" rtlCol="0" anchor="b">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bg1"/>
                </a:solidFill>
                <a:latin typeface="Public Sans SemiBold" pitchFamily="2" charset="0"/>
              </a:rPr>
              <a:t>iCanQuit.com.au</a:t>
            </a:r>
            <a:endParaRPr lang="en-AU" sz="1800" dirty="0">
              <a:solidFill>
                <a:schemeClr val="bg1"/>
              </a:solidFill>
              <a:latin typeface="Public Sans SemiBold" pitchFamily="2" charset="0"/>
            </a:endParaRPr>
          </a:p>
        </p:txBody>
      </p:sp>
      <p:grpSp>
        <p:nvGrpSpPr>
          <p:cNvPr id="5" name="Group 4">
            <a:extLst>
              <a:ext uri="{FF2B5EF4-FFF2-40B4-BE49-F238E27FC236}">
                <a16:creationId xmlns:a16="http://schemas.microsoft.com/office/drawing/2014/main" id="{EA7DA732-74D5-E386-E6C2-B9A81768C688}"/>
              </a:ext>
            </a:extLst>
          </p:cNvPr>
          <p:cNvGrpSpPr/>
          <p:nvPr userDrawn="1"/>
        </p:nvGrpSpPr>
        <p:grpSpPr>
          <a:xfrm>
            <a:off x="10845478" y="216003"/>
            <a:ext cx="1180618" cy="1080000"/>
            <a:chOff x="10845478" y="216003"/>
            <a:chExt cx="1180618" cy="1080000"/>
          </a:xfrm>
        </p:grpSpPr>
        <p:sp>
          <p:nvSpPr>
            <p:cNvPr id="8" name="Rectangle 7">
              <a:extLst>
                <a:ext uri="{FF2B5EF4-FFF2-40B4-BE49-F238E27FC236}">
                  <a16:creationId xmlns:a16="http://schemas.microsoft.com/office/drawing/2014/main" id="{C59060D4-DD87-DB35-0CAD-8F5633DDD1E1}"/>
                </a:ext>
              </a:extLst>
            </p:cNvPr>
            <p:cNvSpPr/>
            <p:nvPr userDrawn="1"/>
          </p:nvSpPr>
          <p:spPr>
            <a:xfrm>
              <a:off x="10845478" y="216003"/>
              <a:ext cx="1180618"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pic>
          <p:nvPicPr>
            <p:cNvPr id="9" name="Picture 8" descr="A red flower with white text&#10;&#10;Description automatically generated">
              <a:extLst>
                <a:ext uri="{FF2B5EF4-FFF2-40B4-BE49-F238E27FC236}">
                  <a16:creationId xmlns:a16="http://schemas.microsoft.com/office/drawing/2014/main" id="{D0804CCA-9755-51EF-91D4-A2C770F043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0232" y="360000"/>
              <a:ext cx="653767" cy="710720"/>
            </a:xfrm>
            <a:prstGeom prst="rect">
              <a:avLst/>
            </a:prstGeom>
          </p:spPr>
        </p:pic>
      </p:grpSp>
    </p:spTree>
    <p:extLst>
      <p:ext uri="{BB962C8B-B14F-4D97-AF65-F5344CB8AC3E}">
        <p14:creationId xmlns:p14="http://schemas.microsoft.com/office/powerpoint/2010/main" val="324442324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ubheading, one column text and multi-content - Red">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US"/>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
        <p:nvSpPr>
          <p:cNvPr id="3" name="Text Placeholder 12">
            <a:extLst>
              <a:ext uri="{FF2B5EF4-FFF2-40B4-BE49-F238E27FC236}">
                <a16:creationId xmlns:a16="http://schemas.microsoft.com/office/drawing/2014/main" id="{7214398C-A826-D47B-C58A-F007D08C1461}"/>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6" name="Text Placeholder 10">
            <a:extLst>
              <a:ext uri="{FF2B5EF4-FFF2-40B4-BE49-F238E27FC236}">
                <a16:creationId xmlns:a16="http://schemas.microsoft.com/office/drawing/2014/main" id="{77C8BF0B-781A-FDC1-6127-3C13B2619577}"/>
              </a:ext>
            </a:extLst>
          </p:cNvPr>
          <p:cNvSpPr>
            <a:spLocks noGrp="1"/>
          </p:cNvSpPr>
          <p:nvPr>
            <p:ph type="body" sz="quarter" idx="13"/>
          </p:nvPr>
        </p:nvSpPr>
        <p:spPr>
          <a:xfrm>
            <a:off x="360363" y="2879998"/>
            <a:ext cx="5615637" cy="3239999"/>
          </a:xfrm>
        </p:spPr>
        <p:txBody>
          <a:bodyPr numCol="1" spcCol="180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7" name="Content Placeholder 3">
            <a:extLst>
              <a:ext uri="{FF2B5EF4-FFF2-40B4-BE49-F238E27FC236}">
                <a16:creationId xmlns:a16="http://schemas.microsoft.com/office/drawing/2014/main" id="{93AE2EDD-BBC5-BB5E-3A29-C93E02C5B78D}"/>
              </a:ext>
            </a:extLst>
          </p:cNvPr>
          <p:cNvSpPr>
            <a:spLocks noGrp="1"/>
          </p:cNvSpPr>
          <p:nvPr>
            <p:ph sz="half" idx="2"/>
          </p:nvPr>
        </p:nvSpPr>
        <p:spPr>
          <a:xfrm>
            <a:off x="6228000" y="1799996"/>
            <a:ext cx="5616000" cy="432000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8" name="TextBox 7">
            <a:extLst>
              <a:ext uri="{FF2B5EF4-FFF2-40B4-BE49-F238E27FC236}">
                <a16:creationId xmlns:a16="http://schemas.microsoft.com/office/drawing/2014/main" id="{44C2EB4A-58C9-581D-28EE-95A5ADAC10B7}"/>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270095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Subheading, two column text and multi-content - Red">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US"/>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lvl1pPr>
              <a:defRPr>
                <a:solidFill>
                  <a:schemeClr val="tx1"/>
                </a:solidFill>
              </a:defRPr>
            </a:lvl1pPr>
          </a:lstStyle>
          <a:p>
            <a:fld id="{10A01DC5-1685-4615-8240-15192985C6A2}" type="slidenum">
              <a:rPr lang="en-AU" smtClean="0"/>
              <a:pPr/>
              <a:t>‹#›</a:t>
            </a:fld>
            <a:endParaRPr lang="en-AU"/>
          </a:p>
        </p:txBody>
      </p:sp>
      <p:sp>
        <p:nvSpPr>
          <p:cNvPr id="6" name="TextBox 5">
            <a:extLst>
              <a:ext uri="{FF2B5EF4-FFF2-40B4-BE49-F238E27FC236}">
                <a16:creationId xmlns:a16="http://schemas.microsoft.com/office/drawing/2014/main" id="{E0E781E6-B33E-92B5-9DB5-103DD28EE7C8}"/>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675313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Subheading, three column text and multi-content - Red">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US"/>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
        <p:nvSpPr>
          <p:cNvPr id="3" name="Text Placeholder 12">
            <a:extLst>
              <a:ext uri="{FF2B5EF4-FFF2-40B4-BE49-F238E27FC236}">
                <a16:creationId xmlns:a16="http://schemas.microsoft.com/office/drawing/2014/main" id="{43DDB67B-B71E-D597-2634-BADA7EF6C7F4}"/>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6" name="Text Placeholder 10">
            <a:extLst>
              <a:ext uri="{FF2B5EF4-FFF2-40B4-BE49-F238E27FC236}">
                <a16:creationId xmlns:a16="http://schemas.microsoft.com/office/drawing/2014/main" id="{7BCB8432-803A-D91D-1B9E-33F2548B79C6}"/>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7" name="Content Placeholder 2">
            <a:extLst>
              <a:ext uri="{FF2B5EF4-FFF2-40B4-BE49-F238E27FC236}">
                <a16:creationId xmlns:a16="http://schemas.microsoft.com/office/drawing/2014/main" id="{64D9C26E-554A-1BEF-204A-2275A5E063EB}"/>
              </a:ext>
            </a:extLst>
          </p:cNvPr>
          <p:cNvSpPr>
            <a:spLocks noGrp="1"/>
          </p:cNvSpPr>
          <p:nvPr>
            <p:ph sz="quarter" idx="17"/>
          </p:nvPr>
        </p:nvSpPr>
        <p:spPr>
          <a:xfrm>
            <a:off x="9072563" y="1800225"/>
            <a:ext cx="2735262" cy="428377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8" name="TextBox 7">
            <a:extLst>
              <a:ext uri="{FF2B5EF4-FFF2-40B4-BE49-F238E27FC236}">
                <a16:creationId xmlns:a16="http://schemas.microsoft.com/office/drawing/2014/main" id="{4E9FE59D-EC4C-A357-8E09-4932A1933F09}"/>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22793072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ubheading, one column text and multi-content - Blue">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US"/>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
        <p:nvSpPr>
          <p:cNvPr id="6" name="TextBox 5">
            <a:extLst>
              <a:ext uri="{FF2B5EF4-FFF2-40B4-BE49-F238E27FC236}">
                <a16:creationId xmlns:a16="http://schemas.microsoft.com/office/drawing/2014/main" id="{D259F3FE-F19D-5163-AABC-298769A6231F}"/>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3175953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Subheading, two column text and multi-content - Blue">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US"/>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
        <p:nvSpPr>
          <p:cNvPr id="2" name="Text Placeholder 12">
            <a:extLst>
              <a:ext uri="{FF2B5EF4-FFF2-40B4-BE49-F238E27FC236}">
                <a16:creationId xmlns:a16="http://schemas.microsoft.com/office/drawing/2014/main" id="{B59FECB1-B9A8-B26C-E3D6-7A47E5DE682F}"/>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4" name="Text Placeholder 10">
            <a:extLst>
              <a:ext uri="{FF2B5EF4-FFF2-40B4-BE49-F238E27FC236}">
                <a16:creationId xmlns:a16="http://schemas.microsoft.com/office/drawing/2014/main" id="{6D48C436-206B-8192-BA9D-428015199B22}"/>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5" name="Content Placeholder 3">
            <a:extLst>
              <a:ext uri="{FF2B5EF4-FFF2-40B4-BE49-F238E27FC236}">
                <a16:creationId xmlns:a16="http://schemas.microsoft.com/office/drawing/2014/main" id="{061F1BA0-99D2-42EE-18C6-652CDDAF45CF}"/>
              </a:ext>
            </a:extLst>
          </p:cNvPr>
          <p:cNvSpPr>
            <a:spLocks noGrp="1"/>
          </p:cNvSpPr>
          <p:nvPr>
            <p:ph sz="half" idx="2"/>
          </p:nvPr>
        </p:nvSpPr>
        <p:spPr>
          <a:xfrm>
            <a:off x="8172000" y="1799996"/>
            <a:ext cx="3672000" cy="432000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9" name="TextBox 8">
            <a:extLst>
              <a:ext uri="{FF2B5EF4-FFF2-40B4-BE49-F238E27FC236}">
                <a16:creationId xmlns:a16="http://schemas.microsoft.com/office/drawing/2014/main" id="{8689361A-6940-0C3A-201C-5F433B05E423}"/>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17091204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Subheading, three column text and multi-content - Blue">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US"/>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
        <p:nvSpPr>
          <p:cNvPr id="4" name="TextBox 3">
            <a:extLst>
              <a:ext uri="{FF2B5EF4-FFF2-40B4-BE49-F238E27FC236}">
                <a16:creationId xmlns:a16="http://schemas.microsoft.com/office/drawing/2014/main" id="{55E5EC34-DDE7-204A-55AE-A4F54346DB21}"/>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18695858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US"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US"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
        <p:nvSpPr>
          <p:cNvPr id="3" name="TextBox 2">
            <a:extLst>
              <a:ext uri="{FF2B5EF4-FFF2-40B4-BE49-F238E27FC236}">
                <a16:creationId xmlns:a16="http://schemas.microsoft.com/office/drawing/2014/main" id="{94A4C89C-A51D-4D52-DB3C-21CA8D82814B}"/>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3077051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US"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
        <p:nvSpPr>
          <p:cNvPr id="3" name="TextBox 2">
            <a:extLst>
              <a:ext uri="{FF2B5EF4-FFF2-40B4-BE49-F238E27FC236}">
                <a16:creationId xmlns:a16="http://schemas.microsoft.com/office/drawing/2014/main" id="{6FAA7E90-590D-A938-E116-76C857DF8B06}"/>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23126585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US"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
        <p:nvSpPr>
          <p:cNvPr id="4" name="TextBox 3">
            <a:extLst>
              <a:ext uri="{FF2B5EF4-FFF2-40B4-BE49-F238E27FC236}">
                <a16:creationId xmlns:a16="http://schemas.microsoft.com/office/drawing/2014/main" id="{3CDEDEC7-439F-4A13-B963-777739C63F1B}"/>
              </a:ext>
            </a:extLst>
          </p:cNvPr>
          <p:cNvSpPr txBox="1"/>
          <p:nvPr userDrawn="1"/>
        </p:nvSpPr>
        <p:spPr>
          <a:xfrm>
            <a:off x="508921"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38619839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US"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US"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US" noProof="0"/>
              <a:t>Click to edit Master text styles</a:t>
            </a:r>
          </a:p>
          <a:p>
            <a:pPr lvl="1"/>
            <a:r>
              <a:rPr lang="en-US"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US"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
        <p:nvSpPr>
          <p:cNvPr id="5" name="TextBox 4">
            <a:extLst>
              <a:ext uri="{FF2B5EF4-FFF2-40B4-BE49-F238E27FC236}">
                <a16:creationId xmlns:a16="http://schemas.microsoft.com/office/drawing/2014/main" id="{1D21585A-4E10-0D50-3A43-2354EC8FED74}"/>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2700614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US"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5" name="TextBox 4">
            <a:extLst>
              <a:ext uri="{FF2B5EF4-FFF2-40B4-BE49-F238E27FC236}">
                <a16:creationId xmlns:a16="http://schemas.microsoft.com/office/drawing/2014/main" id="{BE6FF222-D496-38FF-CA95-FF1EB293DB78}"/>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19024434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extBox 3">
            <a:extLst>
              <a:ext uri="{FF2B5EF4-FFF2-40B4-BE49-F238E27FC236}">
                <a16:creationId xmlns:a16="http://schemas.microsoft.com/office/drawing/2014/main" id="{51274638-578A-50A6-EBEE-B7EDB110AFC5}"/>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2638257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
        <p:nvSpPr>
          <p:cNvPr id="3" name="TextBox 2">
            <a:extLst>
              <a:ext uri="{FF2B5EF4-FFF2-40B4-BE49-F238E27FC236}">
                <a16:creationId xmlns:a16="http://schemas.microsoft.com/office/drawing/2014/main" id="{5EA85CD9-613B-4D9C-EE67-843689700660}"/>
              </a:ext>
            </a:extLst>
          </p:cNvPr>
          <p:cNvSpPr txBox="1"/>
          <p:nvPr userDrawn="1"/>
        </p:nvSpPr>
        <p:spPr>
          <a:xfrm>
            <a:off x="360895" y="6354000"/>
            <a:ext cx="5399103" cy="684000"/>
          </a:xfrm>
          <a:prstGeom prst="rect">
            <a:avLst/>
          </a:prstGeom>
          <a:noFill/>
        </p:spPr>
        <p:txBody>
          <a:bodyPr wrap="square" lIns="0" tIns="0" rIns="0" bIns="0" rtlCol="0" anchor="t">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AU" sz="1800" noProof="0" dirty="0" err="1">
                <a:solidFill>
                  <a:schemeClr val="accent1"/>
                </a:solidFill>
                <a:latin typeface="Public Sans SemiBold" pitchFamily="2" charset="0"/>
              </a:rPr>
              <a:t>iCanQuit.com.au</a:t>
            </a:r>
            <a:endParaRPr lang="en-AU" sz="1800" dirty="0">
              <a:solidFill>
                <a:schemeClr val="accent1"/>
              </a:solidFill>
              <a:latin typeface="Public Sans SemiBold" pitchFamily="2" charset="0"/>
            </a:endParaRPr>
          </a:p>
        </p:txBody>
      </p:sp>
    </p:spTree>
    <p:extLst>
      <p:ext uri="{BB962C8B-B14F-4D97-AF65-F5344CB8AC3E}">
        <p14:creationId xmlns:p14="http://schemas.microsoft.com/office/powerpoint/2010/main" val="28522233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ctr">
            <a:noAutofit/>
          </a:bodyPr>
          <a:lstStyle/>
          <a:p>
            <a:r>
              <a:rPr lang="en-US"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34">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
        <p:nvSpPr>
          <p:cNvPr id="9" name="TextBox 8">
            <a:extLst>
              <a:ext uri="{FF2B5EF4-FFF2-40B4-BE49-F238E27FC236}">
                <a16:creationId xmlns:a16="http://schemas.microsoft.com/office/drawing/2014/main" id="{E98AFF8C-6EAC-4301-9800-49DD3EDD38B8}"/>
              </a:ext>
              <a:ext uri="{C183D7F6-B498-43B3-948B-1728B52AA6E4}">
                <adec:decorative xmlns:adec="http://schemas.microsoft.com/office/drawing/2017/decorative" val="1"/>
              </a:ext>
            </a:extLst>
          </p:cNvPr>
          <p:cNvSpPr txBox="1"/>
          <p:nvPr userDrawn="1"/>
        </p:nvSpPr>
        <p:spPr>
          <a:xfrm>
            <a:off x="-2622931" y="14626"/>
            <a:ext cx="2544960" cy="5539978"/>
          </a:xfrm>
          <a:prstGeom prst="rect">
            <a:avLst/>
          </a:prstGeom>
          <a:noFill/>
        </p:spPr>
        <p:txBody>
          <a:bodyPr wrap="square" lIns="0" tIns="0" rIns="0" bIns="0" rtlCol="0">
            <a:spAutoFit/>
          </a:bodyPr>
          <a:lstStyle/>
          <a:p>
            <a:pPr marL="163681" marR="0" lvl="0" indent="-163681" algn="l" defTabSz="609585" rtl="0" eaLnBrk="1" fontAlgn="auto" latinLnBrk="0" hangingPunct="1">
              <a:lnSpc>
                <a:spcPct val="100000"/>
              </a:lnSpc>
              <a:spcBef>
                <a:spcPts val="0"/>
              </a:spcBef>
              <a:spcAft>
                <a:spcPts val="0"/>
              </a:spcAft>
              <a:buClrTx/>
              <a:buSzTx/>
              <a:buFont typeface="+mj-lt"/>
              <a:buNone/>
              <a:tabLst/>
              <a:defRPr/>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OPEN IN DESKTOP APP</a:t>
            </a:r>
          </a:p>
          <a:p>
            <a:pPr marL="163681" marR="0" lvl="0" indent="-163681" algn="l" defTabSz="609585" rtl="0" eaLnBrk="1" fontAlgn="auto" latinLnBrk="0" hangingPunct="1">
              <a:lnSpc>
                <a:spcPct val="100000"/>
              </a:lnSpc>
              <a:spcBef>
                <a:spcPts val="0"/>
              </a:spcBef>
              <a:spcAft>
                <a:spcPts val="0"/>
              </a:spcAft>
              <a:buClrTx/>
              <a:buSzTx/>
              <a:buFont typeface="+mj-lt"/>
              <a:buNone/>
              <a:tabLst/>
              <a:defRPr/>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This will enable full functionality of the template.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CHOOSE A SLIDE STYLE FROM </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Home tab</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New Slide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Choose layout</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If layout goes awry, select Reset</a:t>
            </a: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TEXT</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There are 5 levels of formatted text available.</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Please move between text  levels using the increase/decrease button on the menu above.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CHANGE SLIDE BACKGROUND/COLOUR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Design Menu</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Format Background</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Select colour from palette OR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Picture or Texture Fill</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Find image </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REPLACE IMAGE IN SHAPE OR ON PAGE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Right click on image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Change Picture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Select your image</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OR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Delete the image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Click on icon</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Find the new image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TO REPOSITION IMAGE WITHIN SHAPE </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Click on image</a:t>
            </a:r>
          </a:p>
          <a:p>
            <a:pPr marL="239178" indent="-239178" algn="l">
              <a:buFont typeface="+mj-lt"/>
              <a:buAutoNum type="arabicPeriod"/>
            </a:pPr>
            <a:r>
              <a:rPr lang="en-US" sz="800" b="0" kern="1200" baseline="0" noProof="0">
                <a:solidFill>
                  <a:schemeClr val="bg1">
                    <a:lumMod val="65000"/>
                  </a:schemeClr>
                </a:solidFill>
                <a:latin typeface="Arial" panose="020B0604020202020204" pitchFamily="34" charset="0"/>
                <a:ea typeface="+mn-ea"/>
                <a:cs typeface="Arial" panose="020B0604020202020204" pitchFamily="34" charset="0"/>
              </a:rPr>
              <a:t>Picture Format menu</a:t>
            </a:r>
          </a:p>
          <a:p>
            <a:pPr marL="239178" indent="-239178" algn="l">
              <a:buFont typeface="+mj-lt"/>
              <a:buAutoNum type="arabicPeriod"/>
            </a:pPr>
            <a:r>
              <a:rPr lang="en-US" sz="800" b="0" kern="1200" baseline="0" noProof="0">
                <a:solidFill>
                  <a:schemeClr val="bg1">
                    <a:lumMod val="65000"/>
                  </a:schemeClr>
                </a:solidFill>
                <a:latin typeface="Arial" panose="020B0604020202020204" pitchFamily="34" charset="0"/>
                <a:ea typeface="+mn-ea"/>
                <a:cs typeface="Arial" panose="020B0604020202020204" pitchFamily="34" charset="0"/>
              </a:rPr>
              <a:t>Click on Crop button dropdown</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To fit the whole image inside select FIT</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To use only a portion select FILL then crop, move or resize image to show properly within shape.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ADD/CHANGE FOOTER</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Insert Menu</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Header &amp; Footer</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Tick to activate/Untick to remove</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Change text</a:t>
            </a:r>
          </a:p>
        </p:txBody>
      </p:sp>
      <p:pic>
        <p:nvPicPr>
          <p:cNvPr id="11" name="Picture 10">
            <a:extLst>
              <a:ext uri="{FF2B5EF4-FFF2-40B4-BE49-F238E27FC236}">
                <a16:creationId xmlns:a16="http://schemas.microsoft.com/office/drawing/2014/main" id="{95497C0B-0C24-4334-9150-A2D01FE29EBB}"/>
              </a:ext>
              <a:ext uri="{C183D7F6-B498-43B3-948B-1728B52AA6E4}">
                <adec:decorative xmlns:adec="http://schemas.microsoft.com/office/drawing/2017/decorative" val="1"/>
              </a:ext>
            </a:extLst>
          </p:cNvPr>
          <p:cNvPicPr>
            <a:picLocks noChangeAspect="1"/>
          </p:cNvPicPr>
          <p:nvPr userDrawn="1"/>
        </p:nvPicPr>
        <p:blipFill>
          <a:blip r:embed="rId35">
            <a:extLst>
              <a:ext uri="{28A0092B-C50C-407E-A947-70E740481C1C}">
                <a14:useLocalDpi xmlns:a14="http://schemas.microsoft.com/office/drawing/2010/main"/>
              </a:ext>
            </a:extLst>
          </a:blip>
          <a:stretch>
            <a:fillRect/>
          </a:stretch>
        </p:blipFill>
        <p:spPr>
          <a:xfrm>
            <a:off x="-2622931" y="1682950"/>
            <a:ext cx="632972" cy="215628"/>
          </a:xfrm>
          <a:prstGeom prst="rect">
            <a:avLst/>
          </a:prstGeom>
        </p:spPr>
      </p:pic>
    </p:spTree>
    <p:extLst>
      <p:ext uri="{BB962C8B-B14F-4D97-AF65-F5344CB8AC3E}">
        <p14:creationId xmlns:p14="http://schemas.microsoft.com/office/powerpoint/2010/main" val="12995781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92"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Lst>
  <p:hf hdr="0" dt="0"/>
  <p:txStyles>
    <p:titleStyle>
      <a:lvl1pPr algn="l" defTabSz="914377"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1FD">
            <a:alpha val="29120"/>
          </a:srgbClr>
        </a:solidFill>
        <a:effectLst/>
      </p:bgPr>
    </p:bg>
    <p:spTree>
      <p:nvGrpSpPr>
        <p:cNvPr id="1" name="">
          <a:extLst>
            <a:ext uri="{FF2B5EF4-FFF2-40B4-BE49-F238E27FC236}">
              <a16:creationId xmlns:a16="http://schemas.microsoft.com/office/drawing/2014/main" id="{D9292D38-24DA-92F5-324C-E6A21B8005A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36EBE01-4F53-3BC9-4222-82F90DC50EF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3815446" y="1269851"/>
            <a:ext cx="8553873" cy="4767733"/>
          </a:xfrm>
          <a:prstGeom prst="rect">
            <a:avLst/>
          </a:prstGeom>
        </p:spPr>
      </p:pic>
      <p:sp>
        <p:nvSpPr>
          <p:cNvPr id="4" name="Text Placeholder 3">
            <a:extLst>
              <a:ext uri="{FF2B5EF4-FFF2-40B4-BE49-F238E27FC236}">
                <a16:creationId xmlns:a16="http://schemas.microsoft.com/office/drawing/2014/main" id="{4E91355C-B54C-18C6-9D1E-1EF0BCA6B0C3}"/>
              </a:ext>
            </a:extLst>
          </p:cNvPr>
          <p:cNvSpPr>
            <a:spLocks noGrp="1" noRot="1" noMove="1" noResize="1" noEditPoints="1" noAdjustHandles="1" noChangeArrowheads="1" noChangeShapeType="1"/>
          </p:cNvSpPr>
          <p:nvPr>
            <p:ph type="body" sz="quarter" idx="11"/>
          </p:nvPr>
        </p:nvSpPr>
        <p:spPr>
          <a:xfrm>
            <a:off x="359999" y="4141111"/>
            <a:ext cx="2760000" cy="430889"/>
          </a:xfrm>
        </p:spPr>
        <p:txBody>
          <a:bodyPr/>
          <a:lstStyle/>
          <a:p>
            <a:endParaRPr lang="en-AU">
              <a:solidFill>
                <a:schemeClr val="bg1"/>
              </a:solidFill>
            </a:endParaRPr>
          </a:p>
        </p:txBody>
      </p:sp>
      <p:sp>
        <p:nvSpPr>
          <p:cNvPr id="3" name="Text Placeholder 2">
            <a:extLst>
              <a:ext uri="{FF2B5EF4-FFF2-40B4-BE49-F238E27FC236}">
                <a16:creationId xmlns:a16="http://schemas.microsoft.com/office/drawing/2014/main" id="{B3ED9BE3-D897-9BAF-EEAB-1BC3949E4A23}"/>
              </a:ext>
            </a:extLst>
          </p:cNvPr>
          <p:cNvSpPr>
            <a:spLocks noGrp="1" noRot="1" noMove="1" noResize="1" noEditPoints="1" noAdjustHandles="1" noChangeArrowheads="1" noChangeShapeType="1"/>
          </p:cNvSpPr>
          <p:nvPr>
            <p:ph type="body" sz="quarter" idx="13"/>
          </p:nvPr>
        </p:nvSpPr>
        <p:spPr/>
        <p:txBody>
          <a:bodyPr/>
          <a:lstStyle/>
          <a:p>
            <a:r>
              <a:rPr lang="en-AU" sz="2800" dirty="0"/>
              <a:t>A guide for parents and carers</a:t>
            </a:r>
          </a:p>
        </p:txBody>
      </p:sp>
      <p:sp>
        <p:nvSpPr>
          <p:cNvPr id="2" name="Title 1">
            <a:extLst>
              <a:ext uri="{FF2B5EF4-FFF2-40B4-BE49-F238E27FC236}">
                <a16:creationId xmlns:a16="http://schemas.microsoft.com/office/drawing/2014/main" id="{30C5F0C3-AA8F-394C-86BD-D8A996D403AF}"/>
              </a:ext>
            </a:extLst>
          </p:cNvPr>
          <p:cNvSpPr>
            <a:spLocks noGrp="1" noRot="1" noMove="1" noResize="1" noEditPoints="1" noAdjustHandles="1" noChangeArrowheads="1" noChangeShapeType="1"/>
          </p:cNvSpPr>
          <p:nvPr>
            <p:ph type="ctrTitle"/>
          </p:nvPr>
        </p:nvSpPr>
        <p:spPr>
          <a:xfrm>
            <a:off x="359999" y="1152000"/>
            <a:ext cx="8531999" cy="1349740"/>
          </a:xfrm>
        </p:spPr>
        <p:txBody>
          <a:bodyPr/>
          <a:lstStyle/>
          <a:p>
            <a:r>
              <a:rPr lang="en-AU" dirty="0"/>
              <a:t>Talking to young people about vaping</a:t>
            </a:r>
          </a:p>
        </p:txBody>
      </p:sp>
    </p:spTree>
    <p:extLst>
      <p:ext uri="{BB962C8B-B14F-4D97-AF65-F5344CB8AC3E}">
        <p14:creationId xmlns:p14="http://schemas.microsoft.com/office/powerpoint/2010/main" val="101548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FBD2E57-FAEE-4DD9-AA26-6A2BF267275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sldNum" sz="quarter" idx="16"/>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10" name="Picture Placeholder 8">
            <a:extLst>
              <a:ext uri="{FF2B5EF4-FFF2-40B4-BE49-F238E27FC236}">
                <a16:creationId xmlns:a16="http://schemas.microsoft.com/office/drawing/2014/main" id="{A923DF67-0939-60AA-E0B4-A80FB26743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ph type="pic" sz="quarter" idx="13"/>
          </p:nvPr>
        </p:nvPicPr>
        <p:blipFill rotWithShape="1">
          <a:blip r:embed="rId3">
            <a:extLst>
              <a:ext uri="{28A0092B-C50C-407E-A947-70E740481C1C}">
                <a14:useLocalDpi xmlns:a14="http://schemas.microsoft.com/office/drawing/2010/main" val="0"/>
              </a:ext>
            </a:extLst>
          </a:blip>
          <a:srcRect l="42535" r="37233"/>
          <a:stretch/>
        </p:blipFill>
        <p:spPr>
          <a:xfrm>
            <a:off x="0" y="0"/>
            <a:ext cx="5040313" cy="6858000"/>
          </a:xfrm>
          <a:prstGeom prst="rect">
            <a:avLst/>
          </a:prstGeom>
        </p:spPr>
      </p:pic>
      <p:sp>
        <p:nvSpPr>
          <p:cNvPr id="2" name="TextBox 1">
            <a:extLst>
              <a:ext uri="{FF2B5EF4-FFF2-40B4-BE49-F238E27FC236}">
                <a16:creationId xmlns:a16="http://schemas.microsoft.com/office/drawing/2014/main" id="{5EBCEAFC-69FC-8E5F-B605-6B99E96F1DBC}"/>
              </a:ext>
              <a:ext uri="{C183D7F6-B498-43B3-948B-1728B52AA6E4}">
                <adec:decorative xmlns:adec="http://schemas.microsoft.com/office/drawing/2017/decorative" val="0"/>
              </a:ext>
            </a:extLst>
          </p:cNvPr>
          <p:cNvSpPr txBox="1">
            <a:spLocks noGrp="1" noRot="1" noMove="1" noResize="1" noEditPoints="1" noAdjustHandles="1" noChangeArrowheads="1" noChangeShapeType="1"/>
          </p:cNvSpPr>
          <p:nvPr/>
        </p:nvSpPr>
        <p:spPr>
          <a:xfrm>
            <a:off x="2957512" y="6320665"/>
            <a:ext cx="2082801" cy="285335"/>
          </a:xfrm>
          <a:prstGeom prst="rect">
            <a:avLst/>
          </a:prstGeom>
          <a:solidFill>
            <a:srgbClr val="441170"/>
          </a:solidFill>
          <a:ln>
            <a:noFill/>
          </a:ln>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AU" sz="1200" b="0" i="1" u="none" strike="noStrike" kern="1200" cap="none" spc="0" normalizeH="0" baseline="0" noProof="0">
                <a:ln>
                  <a:noFill/>
                </a:ln>
                <a:solidFill>
                  <a:prstClr val="white"/>
                </a:solidFill>
                <a:effectLst/>
                <a:uLnTx/>
                <a:uFillTx/>
                <a:latin typeface="Public Sans"/>
                <a:ea typeface="+mn-ea"/>
                <a:cs typeface="+mn-cs"/>
              </a:rPr>
              <a:t>Artwork by Dennis Golding</a:t>
            </a:r>
            <a:endParaRPr kumimoji="0" lang="en-AU" sz="1200" b="0" i="1" u="none" strike="noStrike" kern="1200" cap="none" spc="0" normalizeH="0" baseline="0" noProof="0">
              <a:ln>
                <a:noFill/>
              </a:ln>
              <a:solidFill>
                <a:prstClr val="white"/>
              </a:solidFill>
              <a:effectLst/>
              <a:uLnTx/>
              <a:uFillTx/>
              <a:latin typeface="Public Sans Light"/>
              <a:ea typeface="+mn-ea"/>
              <a:cs typeface="+mn-cs"/>
            </a:endParaRPr>
          </a:p>
        </p:txBody>
      </p:sp>
      <p:sp>
        <p:nvSpPr>
          <p:cNvPr id="4" name="Text Placeholder 3">
            <a:extLst>
              <a:ext uri="{FF2B5EF4-FFF2-40B4-BE49-F238E27FC236}">
                <a16:creationId xmlns:a16="http://schemas.microsoft.com/office/drawing/2014/main" id="{93614B04-63BF-42AD-AD2E-E5927BC95FF2}"/>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body" sz="quarter" idx="14"/>
          </p:nvPr>
        </p:nvSpPr>
        <p:spPr/>
        <p:txBody>
          <a:bodyPr/>
          <a:lstStyle/>
          <a:p>
            <a:pPr algn="l"/>
            <a:r>
              <a:rPr lang="en-AU" sz="1800" b="0" i="0" dirty="0">
                <a:solidFill>
                  <a:srgbClr val="22272B"/>
                </a:solidFill>
                <a:effectLst/>
                <a:latin typeface="+mj-lt"/>
              </a:rPr>
              <a:t>I acknowledge the Traditional Custodians of the lands that we are meeting on today. I pay my respects to Elders past and present and celebrate the diversity of Aboriginal peoples and their ongoing cultures and connections to the lands and waters of NSW. </a:t>
            </a:r>
          </a:p>
          <a:p>
            <a:pPr algn="l"/>
            <a:r>
              <a:rPr lang="en-AU" sz="1800" b="0" i="0" dirty="0">
                <a:solidFill>
                  <a:srgbClr val="22272B"/>
                </a:solidFill>
                <a:effectLst/>
                <a:latin typeface="+mj-lt"/>
              </a:rPr>
              <a:t>I also acknowledge and pay my respects to our Aboriginal and Torres Strait Islander people/colleagues joining us today.</a:t>
            </a:r>
          </a:p>
        </p:txBody>
      </p:sp>
      <p:sp>
        <p:nvSpPr>
          <p:cNvPr id="3" name="Title 2">
            <a:extLst>
              <a:ext uri="{FF2B5EF4-FFF2-40B4-BE49-F238E27FC236}">
                <a16:creationId xmlns:a16="http://schemas.microsoft.com/office/drawing/2014/main" id="{F3882AD1-EB00-44C4-91C4-895F292B77FC}"/>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title"/>
          </p:nvPr>
        </p:nvSpPr>
        <p:spPr/>
        <p:txBody>
          <a:bodyPr/>
          <a:lstStyle/>
          <a:p>
            <a:r>
              <a:rPr lang="en-AU" dirty="0"/>
              <a:t>Acknowledgement</a:t>
            </a:r>
            <a:br>
              <a:rPr lang="en-AU" dirty="0"/>
            </a:br>
            <a:r>
              <a:rPr lang="en-AU" dirty="0"/>
              <a:t>of Country</a:t>
            </a:r>
          </a:p>
        </p:txBody>
      </p:sp>
    </p:spTree>
    <p:extLst>
      <p:ext uri="{BB962C8B-B14F-4D97-AF65-F5344CB8AC3E}">
        <p14:creationId xmlns:p14="http://schemas.microsoft.com/office/powerpoint/2010/main" val="3405828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F30AA04E-33B7-FFAC-8593-6805EC03B7C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9" y="5646586"/>
            <a:ext cx="4684059"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30" name="Rectangle 29">
            <a:extLst>
              <a:ext uri="{FF2B5EF4-FFF2-40B4-BE49-F238E27FC236}">
                <a16:creationId xmlns:a16="http://schemas.microsoft.com/office/drawing/2014/main" id="{B9872364-3A38-44A4-446F-C6C101EAF6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9" y="4845367"/>
            <a:ext cx="4684059"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29" name="Rectangle 28">
            <a:extLst>
              <a:ext uri="{FF2B5EF4-FFF2-40B4-BE49-F238E27FC236}">
                <a16:creationId xmlns:a16="http://schemas.microsoft.com/office/drawing/2014/main" id="{7782431F-B09B-C162-4492-A06F66A756F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9" y="3624729"/>
            <a:ext cx="4684059" cy="11631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28" name="Rectangle 27">
            <a:extLst>
              <a:ext uri="{FF2B5EF4-FFF2-40B4-BE49-F238E27FC236}">
                <a16:creationId xmlns:a16="http://schemas.microsoft.com/office/drawing/2014/main" id="{8BC8300A-F821-AFD7-6A28-3C39003652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9" y="2823509"/>
            <a:ext cx="4684059"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23" name="Rectangle 22">
            <a:extLst>
              <a:ext uri="{FF2B5EF4-FFF2-40B4-BE49-F238E27FC236}">
                <a16:creationId xmlns:a16="http://schemas.microsoft.com/office/drawing/2014/main" id="{DFC8BCE7-3AE7-71C9-5742-52956E96CA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9" y="2022289"/>
            <a:ext cx="4684059"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pic>
        <p:nvPicPr>
          <p:cNvPr id="20" name="Picture 19">
            <a:extLst>
              <a:ext uri="{FF2B5EF4-FFF2-40B4-BE49-F238E27FC236}">
                <a16:creationId xmlns:a16="http://schemas.microsoft.com/office/drawing/2014/main" id="{3BA8C32B-BFDB-C1FB-255F-328531080E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047" t="1641" r="9456" b="-1641"/>
          <a:stretch>
            <a:fillRect/>
          </a:stretch>
        </p:blipFill>
        <p:spPr>
          <a:xfrm>
            <a:off x="5209952" y="2169218"/>
            <a:ext cx="6982048" cy="4791467"/>
          </a:xfrm>
          <a:prstGeom prst="rect">
            <a:avLst/>
          </a:prstGeom>
        </p:spPr>
      </p:pic>
      <p:sp>
        <p:nvSpPr>
          <p:cNvPr id="5" name="Content Placeholder 4">
            <a:extLst>
              <a:ext uri="{FF2B5EF4-FFF2-40B4-BE49-F238E27FC236}">
                <a16:creationId xmlns:a16="http://schemas.microsoft.com/office/drawing/2014/main" id="{22CD2CED-C9DC-7AB9-80B8-2D348395D4C5}"/>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idx="4294967295"/>
          </p:nvPr>
        </p:nvSpPr>
        <p:spPr>
          <a:xfrm>
            <a:off x="851454" y="2042014"/>
            <a:ext cx="4563359" cy="3960000"/>
          </a:xfrm>
        </p:spPr>
        <p:txBody>
          <a:bodyPr vert="horz" lIns="91440" tIns="45720" rIns="91440" bIns="45720" rtlCol="0" anchor="t">
            <a:noAutofit/>
          </a:bodyPr>
          <a:lstStyle/>
          <a:p>
            <a:pPr marL="342900" indent="-342900">
              <a:spcBef>
                <a:spcPts val="600"/>
              </a:spcBef>
              <a:buFont typeface="Arial" panose="020B0604020202020204" pitchFamily="34" charset="0"/>
              <a:buChar char="•"/>
            </a:pPr>
            <a:r>
              <a:rPr lang="en-AU" dirty="0">
                <a:ea typeface="Cambria"/>
              </a:rPr>
              <a:t>Vaping has become more common in young people</a:t>
            </a:r>
          </a:p>
          <a:p>
            <a:pPr marL="342900" indent="-342900">
              <a:spcBef>
                <a:spcPts val="600"/>
              </a:spcBef>
              <a:buFont typeface="Arial" panose="020B0604020202020204" pitchFamily="34" charset="0"/>
              <a:buChar char="•"/>
            </a:pPr>
            <a:r>
              <a:rPr lang="en-AU" dirty="0">
                <a:ea typeface="Cambria"/>
              </a:rPr>
              <a:t>Young people see vaping in different ways</a:t>
            </a:r>
          </a:p>
          <a:p>
            <a:pPr marL="342900" indent="-342900">
              <a:spcBef>
                <a:spcPts val="600"/>
              </a:spcBef>
              <a:buFont typeface="Arial" panose="020B0604020202020204" pitchFamily="34" charset="0"/>
              <a:buChar char="•"/>
            </a:pPr>
            <a:r>
              <a:rPr lang="en-AU" dirty="0"/>
              <a:t>This ranges from curiosity to making a choice to either vape or not vape</a:t>
            </a:r>
          </a:p>
          <a:p>
            <a:pPr marL="342900" indent="-342900">
              <a:spcBef>
                <a:spcPts val="600"/>
              </a:spcBef>
              <a:buFont typeface="Arial" panose="020B0604020202020204" pitchFamily="34" charset="0"/>
              <a:buChar char="•"/>
            </a:pPr>
            <a:r>
              <a:rPr lang="en-AU" dirty="0">
                <a:ea typeface="Cambria"/>
              </a:rPr>
              <a:t>Parents and carers may not know what to say</a:t>
            </a:r>
          </a:p>
          <a:p>
            <a:pPr marL="342900" indent="-342900">
              <a:spcBef>
                <a:spcPts val="600"/>
              </a:spcBef>
              <a:buFont typeface="Arial" panose="020B0604020202020204" pitchFamily="34" charset="0"/>
              <a:buChar char="•"/>
            </a:pPr>
            <a:r>
              <a:rPr lang="en-AU" dirty="0">
                <a:ea typeface="Cambria"/>
              </a:rPr>
              <a:t>This guide helps you have calm, supportive talks</a:t>
            </a:r>
          </a:p>
        </p:txBody>
      </p:sp>
      <p:sp>
        <p:nvSpPr>
          <p:cNvPr id="4" name="Title 3">
            <a:extLst>
              <a:ext uri="{FF2B5EF4-FFF2-40B4-BE49-F238E27FC236}">
                <a16:creationId xmlns:a16="http://schemas.microsoft.com/office/drawing/2014/main" id="{F0082D05-E2A7-B780-9D48-0B9541E048C0}"/>
              </a:ext>
            </a:extLst>
          </p:cNvPr>
          <p:cNvSpPr>
            <a:spLocks noGrp="1" noRot="1" noMove="1" noResize="1" noEditPoints="1" noAdjustHandles="1" noChangeArrowheads="1" noChangeShapeType="1"/>
          </p:cNvSpPr>
          <p:nvPr>
            <p:ph type="title"/>
          </p:nvPr>
        </p:nvSpPr>
        <p:spPr/>
        <p:txBody>
          <a:bodyPr>
            <a:normAutofit/>
          </a:bodyPr>
          <a:lstStyle/>
          <a:p>
            <a:r>
              <a:rPr lang="en-AU" sz="3600" dirty="0">
                <a:solidFill>
                  <a:schemeClr val="bg1"/>
                </a:solidFill>
              </a:rPr>
              <a:t>Introduction</a:t>
            </a:r>
          </a:p>
        </p:txBody>
      </p:sp>
    </p:spTree>
    <p:extLst>
      <p:ext uri="{BB962C8B-B14F-4D97-AF65-F5344CB8AC3E}">
        <p14:creationId xmlns:p14="http://schemas.microsoft.com/office/powerpoint/2010/main" val="2395353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0C4AB6B-9553-1940-4824-92D3953E00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9" y="2066533"/>
            <a:ext cx="4684059" cy="7437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11" name="Rectangle 10">
            <a:extLst>
              <a:ext uri="{FF2B5EF4-FFF2-40B4-BE49-F238E27FC236}">
                <a16:creationId xmlns:a16="http://schemas.microsoft.com/office/drawing/2014/main" id="{CDFB82EE-E96C-B3E7-D03D-3FEDBC11EF6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9" y="2022286"/>
            <a:ext cx="4684059" cy="1074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12" name="Rectangle 11">
            <a:extLst>
              <a:ext uri="{FF2B5EF4-FFF2-40B4-BE49-F238E27FC236}">
                <a16:creationId xmlns:a16="http://schemas.microsoft.com/office/drawing/2014/main" id="{1BE5AA06-357A-2DF1-97B8-D97E0A7FB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9" y="3156716"/>
            <a:ext cx="4684059"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13" name="Rectangle 12">
            <a:extLst>
              <a:ext uri="{FF2B5EF4-FFF2-40B4-BE49-F238E27FC236}">
                <a16:creationId xmlns:a16="http://schemas.microsoft.com/office/drawing/2014/main" id="{FBB50023-DB2C-F490-B38B-12020BFD6ED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9" y="3960373"/>
            <a:ext cx="4684059"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14" name="Rectangle 13">
            <a:extLst>
              <a:ext uri="{FF2B5EF4-FFF2-40B4-BE49-F238E27FC236}">
                <a16:creationId xmlns:a16="http://schemas.microsoft.com/office/drawing/2014/main" id="{57F04D18-8B82-F634-597B-27B34FCC0BE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9" y="4764030"/>
            <a:ext cx="4684059"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pic>
        <p:nvPicPr>
          <p:cNvPr id="16" name="Picture 15">
            <a:extLst>
              <a:ext uri="{FF2B5EF4-FFF2-40B4-BE49-F238E27FC236}">
                <a16:creationId xmlns:a16="http://schemas.microsoft.com/office/drawing/2014/main" id="{D4C6693B-EDAB-B8C0-8302-03A3B4121E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6007" r="15399"/>
          <a:stretch>
            <a:fillRect/>
          </a:stretch>
        </p:blipFill>
        <p:spPr>
          <a:xfrm>
            <a:off x="5707626" y="2514600"/>
            <a:ext cx="6484374" cy="4343400"/>
          </a:xfrm>
          <a:prstGeom prst="rect">
            <a:avLst/>
          </a:prstGeom>
        </p:spPr>
      </p:pic>
      <p:sp>
        <p:nvSpPr>
          <p:cNvPr id="3" name="Content Placeholder 2">
            <a:extLst>
              <a:ext uri="{FF2B5EF4-FFF2-40B4-BE49-F238E27FC236}">
                <a16:creationId xmlns:a16="http://schemas.microsoft.com/office/drawing/2014/main" id="{611DCC2B-E8C9-B423-3C24-E94F09312B6D}"/>
              </a:ext>
            </a:extLst>
          </p:cNvPr>
          <p:cNvSpPr>
            <a:spLocks noGrp="1" noRot="1" noMove="1" noResize="1" noEditPoints="1" noAdjustHandles="1" noChangeArrowheads="1" noChangeShapeType="1"/>
          </p:cNvSpPr>
          <p:nvPr>
            <p:ph idx="4294967295"/>
          </p:nvPr>
        </p:nvSpPr>
        <p:spPr>
          <a:xfrm>
            <a:off x="839788" y="2033196"/>
            <a:ext cx="4146169" cy="3315456"/>
          </a:xfrm>
        </p:spPr>
        <p:txBody>
          <a:bodyPr lIns="90000" tIns="46800" rIns="90000">
            <a:noAutofit/>
          </a:bodyPr>
          <a:lstStyle/>
          <a:p>
            <a:pPr marL="342900" indent="-342900">
              <a:spcBef>
                <a:spcPts val="600"/>
              </a:spcBef>
              <a:buFont typeface="Arial" panose="020B0604020202020204" pitchFamily="34" charset="0"/>
              <a:buChar char="•"/>
            </a:pPr>
            <a:r>
              <a:rPr lang="en-AU" dirty="0"/>
              <a:t>Support parents and carers to talk safely and with respect about vaping</a:t>
            </a:r>
          </a:p>
          <a:p>
            <a:pPr marL="342900" indent="-342900">
              <a:spcBef>
                <a:spcPts val="600"/>
              </a:spcBef>
              <a:buFont typeface="Arial" panose="020B0604020202020204" pitchFamily="34" charset="0"/>
              <a:buChar char="•"/>
            </a:pPr>
            <a:r>
              <a:rPr lang="en-AU" dirty="0"/>
              <a:t>Prevent young people from starting to vape</a:t>
            </a:r>
          </a:p>
          <a:p>
            <a:pPr marL="342900" indent="-342900">
              <a:spcBef>
                <a:spcPts val="600"/>
              </a:spcBef>
              <a:buFont typeface="Arial" panose="020B0604020202020204" pitchFamily="34" charset="0"/>
              <a:buChar char="•"/>
            </a:pPr>
            <a:r>
              <a:rPr lang="en-AU" dirty="0"/>
              <a:t>Support young people to stop vaping</a:t>
            </a:r>
          </a:p>
          <a:p>
            <a:pPr marL="342900" indent="-342900">
              <a:spcBef>
                <a:spcPts val="600"/>
              </a:spcBef>
              <a:buFont typeface="Arial" panose="020B0604020202020204" pitchFamily="34" charset="0"/>
              <a:buChar char="•"/>
            </a:pPr>
            <a:r>
              <a:rPr lang="en-AU" dirty="0"/>
              <a:t>Build trust and open communication</a:t>
            </a:r>
          </a:p>
          <a:p>
            <a:pPr marL="342900" indent="-342900">
              <a:spcBef>
                <a:spcPts val="600"/>
              </a:spcBef>
              <a:spcAft>
                <a:spcPts val="600"/>
              </a:spcAft>
              <a:buFont typeface="Arial" panose="020B0604020202020204" pitchFamily="34" charset="0"/>
              <a:buChar char="•"/>
            </a:pPr>
            <a:endParaRPr lang="en-AU" dirty="0"/>
          </a:p>
        </p:txBody>
      </p:sp>
      <p:sp>
        <p:nvSpPr>
          <p:cNvPr id="2" name="Title 1">
            <a:extLst>
              <a:ext uri="{FF2B5EF4-FFF2-40B4-BE49-F238E27FC236}">
                <a16:creationId xmlns:a16="http://schemas.microsoft.com/office/drawing/2014/main" id="{60A57E4A-C922-963B-17E5-29DA9E04791C}"/>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title"/>
          </p:nvPr>
        </p:nvSpPr>
        <p:spPr/>
        <p:txBody>
          <a:bodyPr/>
          <a:lstStyle/>
          <a:p>
            <a:r>
              <a:rPr lang="en-AU" dirty="0">
                <a:solidFill>
                  <a:schemeClr val="bg1"/>
                </a:solidFill>
              </a:rPr>
              <a:t>Purpose of this guide</a:t>
            </a:r>
          </a:p>
        </p:txBody>
      </p:sp>
    </p:spTree>
    <p:extLst>
      <p:ext uri="{BB962C8B-B14F-4D97-AF65-F5344CB8AC3E}">
        <p14:creationId xmlns:p14="http://schemas.microsoft.com/office/powerpoint/2010/main" val="2016478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04888B5-7B12-EB96-8643-6182F90332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8" y="4688396"/>
            <a:ext cx="4978402"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4" name="Rectangle 3">
            <a:extLst>
              <a:ext uri="{FF2B5EF4-FFF2-40B4-BE49-F238E27FC236}">
                <a16:creationId xmlns:a16="http://schemas.microsoft.com/office/drawing/2014/main" id="{BE25C98C-7032-BF1A-A0FC-926D6A445A7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8" y="2024063"/>
            <a:ext cx="4978402"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9" name="Rectangle 8">
            <a:extLst>
              <a:ext uri="{FF2B5EF4-FFF2-40B4-BE49-F238E27FC236}">
                <a16:creationId xmlns:a16="http://schemas.microsoft.com/office/drawing/2014/main" id="{3378667D-DE34-4A0E-4B0F-F72C3A7FE01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8" y="2832299"/>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0" name="Rectangle 9">
            <a:extLst>
              <a:ext uri="{FF2B5EF4-FFF2-40B4-BE49-F238E27FC236}">
                <a16:creationId xmlns:a16="http://schemas.microsoft.com/office/drawing/2014/main" id="{5F64C7BF-7823-9750-2372-4FF23392A77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8" y="3356271"/>
            <a:ext cx="4978402"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1" name="Rectangle 10">
            <a:extLst>
              <a:ext uri="{FF2B5EF4-FFF2-40B4-BE49-F238E27FC236}">
                <a16:creationId xmlns:a16="http://schemas.microsoft.com/office/drawing/2014/main" id="{C82A57DF-1FAB-332A-C9C4-94D8F333079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8" y="4155961"/>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pic>
        <p:nvPicPr>
          <p:cNvPr id="8" name="Picture 7">
            <a:extLst>
              <a:ext uri="{FF2B5EF4-FFF2-40B4-BE49-F238E27FC236}">
                <a16:creationId xmlns:a16="http://schemas.microsoft.com/office/drawing/2014/main" id="{59A5AD6B-BF91-7C20-6B52-D264E709AC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5816600" y="2494545"/>
            <a:ext cx="6382112" cy="4387702"/>
          </a:xfrm>
          <a:prstGeom prst="rect">
            <a:avLst/>
          </a:prstGeom>
        </p:spPr>
      </p:pic>
      <p:sp>
        <p:nvSpPr>
          <p:cNvPr id="3" name="Content Placeholder 2">
            <a:extLst>
              <a:ext uri="{FF2B5EF4-FFF2-40B4-BE49-F238E27FC236}">
                <a16:creationId xmlns:a16="http://schemas.microsoft.com/office/drawing/2014/main" id="{3F3611CA-AD58-E80F-B4EB-12221B8A7273}"/>
              </a:ext>
            </a:extLst>
          </p:cNvPr>
          <p:cNvSpPr>
            <a:spLocks noGrp="1" noRot="1" noMove="1" noResize="1" noEditPoints="1" noAdjustHandles="1" noChangeArrowheads="1" noChangeShapeType="1"/>
          </p:cNvSpPr>
          <p:nvPr>
            <p:ph idx="4294967295"/>
          </p:nvPr>
        </p:nvSpPr>
        <p:spPr>
          <a:xfrm>
            <a:off x="838198" y="2046572"/>
            <a:ext cx="4546600" cy="3432799"/>
          </a:xfrm>
        </p:spPr>
        <p:txBody>
          <a:bodyPr lIns="90000" tIns="46800" rIns="90000">
            <a:noAutofit/>
          </a:bodyPr>
          <a:lstStyle/>
          <a:p>
            <a:pPr marL="342900" lvl="0" indent="-342900">
              <a:spcBef>
                <a:spcPts val="600"/>
              </a:spcBef>
              <a:buFont typeface="Arial" panose="020B0604020202020204" pitchFamily="34" charset="0"/>
              <a:buChar char="•"/>
            </a:pPr>
            <a:r>
              <a:rPr lang="en-AU" dirty="0"/>
              <a:t>You do not need to use the whole guide at once</a:t>
            </a:r>
          </a:p>
          <a:p>
            <a:pPr marL="342900" lvl="0" indent="-342900">
              <a:spcBef>
                <a:spcPts val="600"/>
              </a:spcBef>
              <a:buFont typeface="Arial" panose="020B0604020202020204" pitchFamily="34" charset="0"/>
              <a:buChar char="•"/>
            </a:pPr>
            <a:r>
              <a:rPr lang="en-AU" dirty="0"/>
              <a:t>Talk about vaping over time</a:t>
            </a:r>
          </a:p>
          <a:p>
            <a:pPr marL="342900" lvl="0" indent="-342900">
              <a:spcBef>
                <a:spcPts val="600"/>
              </a:spcBef>
              <a:buFont typeface="Arial" panose="020B0604020202020204" pitchFamily="34" charset="0"/>
              <a:buChar char="•"/>
            </a:pPr>
            <a:r>
              <a:rPr lang="en-AU" dirty="0"/>
              <a:t>Choose the parts that fit your family and culture</a:t>
            </a:r>
          </a:p>
          <a:p>
            <a:pPr marL="342900" lvl="0" indent="-342900">
              <a:spcBef>
                <a:spcPts val="600"/>
              </a:spcBef>
              <a:buFont typeface="Arial" panose="020B0604020202020204" pitchFamily="34" charset="0"/>
              <a:buChar char="•"/>
            </a:pPr>
            <a:r>
              <a:rPr lang="en-AU" dirty="0"/>
              <a:t>It’s okay if it does not feel easy </a:t>
            </a:r>
          </a:p>
          <a:p>
            <a:pPr marL="342900" lvl="0" indent="-342900">
              <a:spcBef>
                <a:spcPts val="600"/>
              </a:spcBef>
              <a:buFont typeface="Arial" panose="020B0604020202020204" pitchFamily="34" charset="0"/>
              <a:buChar char="•"/>
            </a:pPr>
            <a:r>
              <a:rPr lang="en-AU" dirty="0"/>
              <a:t>Keep communication open and supportive</a:t>
            </a:r>
          </a:p>
        </p:txBody>
      </p:sp>
      <p:sp>
        <p:nvSpPr>
          <p:cNvPr id="2" name="Title 1">
            <a:extLst>
              <a:ext uri="{FF2B5EF4-FFF2-40B4-BE49-F238E27FC236}">
                <a16:creationId xmlns:a16="http://schemas.microsoft.com/office/drawing/2014/main" id="{4B5D481C-D090-FCFB-9587-7A663BECC599}"/>
              </a:ext>
            </a:extLst>
          </p:cNvPr>
          <p:cNvSpPr>
            <a:spLocks noGrp="1" noRot="1" noMove="1" noResize="1" noEditPoints="1" noAdjustHandles="1" noChangeArrowheads="1" noChangeShapeType="1"/>
          </p:cNvSpPr>
          <p:nvPr>
            <p:ph type="title"/>
          </p:nvPr>
        </p:nvSpPr>
        <p:spPr/>
        <p:txBody>
          <a:bodyPr/>
          <a:lstStyle/>
          <a:p>
            <a:r>
              <a:rPr lang="en-AU" dirty="0">
                <a:solidFill>
                  <a:schemeClr val="bg1"/>
                </a:solidFill>
              </a:rPr>
              <a:t>How to use this guide</a:t>
            </a:r>
          </a:p>
        </p:txBody>
      </p:sp>
    </p:spTree>
    <p:extLst>
      <p:ext uri="{BB962C8B-B14F-4D97-AF65-F5344CB8AC3E}">
        <p14:creationId xmlns:p14="http://schemas.microsoft.com/office/powerpoint/2010/main" val="3536376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1B2B1D3-6740-4BC5-354D-2A25F8482E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8" y="5048148"/>
            <a:ext cx="4978402" cy="5128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3" name="Rectangle 12">
            <a:extLst>
              <a:ext uri="{FF2B5EF4-FFF2-40B4-BE49-F238E27FC236}">
                <a16:creationId xmlns:a16="http://schemas.microsoft.com/office/drawing/2014/main" id="{16295801-1FD6-CCB6-0BA6-8B3425EF2F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8" y="2024063"/>
            <a:ext cx="4978402" cy="5016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4" name="Rectangle 13">
            <a:extLst>
              <a:ext uri="{FF2B5EF4-FFF2-40B4-BE49-F238E27FC236}">
                <a16:creationId xmlns:a16="http://schemas.microsoft.com/office/drawing/2014/main" id="{06092119-4B39-138D-1C71-488E7031DE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8" y="2588822"/>
            <a:ext cx="4978402" cy="657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5" name="Rectangle 14">
            <a:extLst>
              <a:ext uri="{FF2B5EF4-FFF2-40B4-BE49-F238E27FC236}">
                <a16:creationId xmlns:a16="http://schemas.microsoft.com/office/drawing/2014/main" id="{F4D6E2D8-0EA6-E347-3059-567D745F04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41712" y="3311277"/>
            <a:ext cx="4978402"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6" name="Rectangle 15">
            <a:extLst>
              <a:ext uri="{FF2B5EF4-FFF2-40B4-BE49-F238E27FC236}">
                <a16:creationId xmlns:a16="http://schemas.microsoft.com/office/drawing/2014/main" id="{D605D67C-52A9-5B3E-8E0D-B0FA5AC68E2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838198" y="4124464"/>
            <a:ext cx="4978402" cy="8622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3" name="Content Placeholder 2">
            <a:extLst>
              <a:ext uri="{FF2B5EF4-FFF2-40B4-BE49-F238E27FC236}">
                <a16:creationId xmlns:a16="http://schemas.microsoft.com/office/drawing/2014/main" id="{4F140861-B2FF-0822-DFEE-98F7475ECFD3}"/>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idx="4294967295"/>
          </p:nvPr>
        </p:nvSpPr>
        <p:spPr>
          <a:xfrm>
            <a:off x="838199" y="2024063"/>
            <a:ext cx="4849902" cy="4351338"/>
          </a:xfrm>
        </p:spPr>
        <p:txBody>
          <a:bodyPr vert="horz" lIns="91440" tIns="45720" rIns="91440" bIns="45720" rtlCol="0" anchor="t">
            <a:noAutofit/>
          </a:bodyPr>
          <a:lstStyle/>
          <a:p>
            <a:pPr marL="342900" indent="-342900">
              <a:spcBef>
                <a:spcPts val="600"/>
              </a:spcBef>
              <a:buFont typeface="Arial" panose="020B0604020202020204" pitchFamily="34" charset="0"/>
              <a:buChar char="•"/>
            </a:pPr>
            <a:r>
              <a:rPr lang="en-AU"/>
              <a:t>Most vapes contain nicotine</a:t>
            </a:r>
          </a:p>
          <a:p>
            <a:pPr marL="342900" lvl="0" indent="-342900">
              <a:spcBef>
                <a:spcPts val="600"/>
              </a:spcBef>
              <a:buFont typeface="Arial" panose="020B0604020202020204" pitchFamily="34" charset="0"/>
              <a:buChar char="•"/>
            </a:pPr>
            <a:r>
              <a:rPr lang="en-AU"/>
              <a:t>The nicotine in a 6,000 ‘puff’ vape can equal 400 cigarettes </a:t>
            </a:r>
          </a:p>
          <a:p>
            <a:pPr marL="342900" lvl="0" indent="-342900">
              <a:spcBef>
                <a:spcPts val="600"/>
              </a:spcBef>
              <a:buFont typeface="Arial" panose="020B0604020202020204" pitchFamily="34" charset="0"/>
              <a:buChar char="•"/>
            </a:pPr>
            <a:r>
              <a:rPr lang="en-AU"/>
              <a:t>Vapes contain harmful chemicals and heavy metals</a:t>
            </a:r>
          </a:p>
          <a:p>
            <a:pPr marL="342900" lvl="0" indent="-342900">
              <a:spcBef>
                <a:spcPts val="600"/>
              </a:spcBef>
              <a:buFont typeface="Arial" panose="020B0604020202020204" pitchFamily="34" charset="0"/>
              <a:buChar char="•"/>
            </a:pPr>
            <a:r>
              <a:rPr lang="en-AU"/>
              <a:t>These chemicals can hurt your lungs, heart and other organs</a:t>
            </a:r>
          </a:p>
          <a:p>
            <a:pPr marL="342900" lvl="0" indent="-342900">
              <a:spcBef>
                <a:spcPts val="600"/>
              </a:spcBef>
              <a:buFont typeface="Arial" panose="020B0604020202020204" pitchFamily="34" charset="0"/>
              <a:buChar char="•"/>
            </a:pPr>
            <a:r>
              <a:rPr lang="en-AU"/>
              <a:t>Vaping is not safe</a:t>
            </a:r>
          </a:p>
          <a:p>
            <a:pPr marL="342900" lvl="0" indent="-342900">
              <a:spcBef>
                <a:spcPts val="600"/>
              </a:spcBef>
              <a:buFont typeface="Arial" panose="020B0604020202020204" pitchFamily="34" charset="0"/>
              <a:buChar char="•"/>
            </a:pPr>
            <a:endParaRPr lang="en-AU"/>
          </a:p>
        </p:txBody>
      </p:sp>
      <p:pic>
        <p:nvPicPr>
          <p:cNvPr id="7" name="Picture 6">
            <a:extLst>
              <a:ext uri="{FF2B5EF4-FFF2-40B4-BE49-F238E27FC236}">
                <a16:creationId xmlns:a16="http://schemas.microsoft.com/office/drawing/2014/main" id="{134C20CB-0C63-5138-728E-8CDCE40202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739132" y="2418128"/>
            <a:ext cx="8725801" cy="4461137"/>
          </a:xfrm>
          <a:prstGeom prst="rect">
            <a:avLst/>
          </a:prstGeom>
        </p:spPr>
      </p:pic>
      <p:sp>
        <p:nvSpPr>
          <p:cNvPr id="2" name="Title 1">
            <a:extLst>
              <a:ext uri="{FF2B5EF4-FFF2-40B4-BE49-F238E27FC236}">
                <a16:creationId xmlns:a16="http://schemas.microsoft.com/office/drawing/2014/main" id="{5D255615-7189-55ED-71AE-73458BA34C9F}"/>
              </a:ext>
            </a:extLst>
          </p:cNvPr>
          <p:cNvSpPr>
            <a:spLocks noGrp="1" noRot="1" noMove="1" noResize="1" noEditPoints="1" noAdjustHandles="1" noChangeArrowheads="1" noChangeShapeType="1"/>
          </p:cNvSpPr>
          <p:nvPr>
            <p:ph type="title"/>
          </p:nvPr>
        </p:nvSpPr>
        <p:spPr/>
        <p:txBody>
          <a:bodyPr/>
          <a:lstStyle/>
          <a:p>
            <a:r>
              <a:rPr lang="en-AU" dirty="0">
                <a:solidFill>
                  <a:schemeClr val="bg1"/>
                </a:solidFill>
              </a:rPr>
              <a:t>Quick facts: Chemicals in a vape</a:t>
            </a:r>
          </a:p>
        </p:txBody>
      </p:sp>
    </p:spTree>
    <p:extLst>
      <p:ext uri="{BB962C8B-B14F-4D97-AF65-F5344CB8AC3E}">
        <p14:creationId xmlns:p14="http://schemas.microsoft.com/office/powerpoint/2010/main" val="51154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D17E3-3A1C-037B-B0B0-F7720257E84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3357D86-95B3-B419-539D-6850F12A6F7C}"/>
              </a:ext>
              <a:ext uri="{C183D7F6-B498-43B3-948B-1728B52AA6E4}">
                <adec:decorative xmlns:adec="http://schemas.microsoft.com/office/drawing/2017/decorative" val="1"/>
              </a:ext>
            </a:extLst>
          </p:cNvPr>
          <p:cNvSpPr/>
          <p:nvPr/>
        </p:nvSpPr>
        <p:spPr>
          <a:xfrm>
            <a:off x="838200" y="4470427"/>
            <a:ext cx="4978402" cy="10915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9" name="Rectangle 8">
            <a:extLst>
              <a:ext uri="{FF2B5EF4-FFF2-40B4-BE49-F238E27FC236}">
                <a16:creationId xmlns:a16="http://schemas.microsoft.com/office/drawing/2014/main" id="{93E8E1B3-2EEC-CF75-268B-7E91C96BCE23}"/>
              </a:ext>
              <a:ext uri="{C183D7F6-B498-43B3-948B-1728B52AA6E4}">
                <adec:decorative xmlns:adec="http://schemas.microsoft.com/office/drawing/2017/decorative" val="1"/>
              </a:ext>
            </a:extLst>
          </p:cNvPr>
          <p:cNvSpPr/>
          <p:nvPr/>
        </p:nvSpPr>
        <p:spPr>
          <a:xfrm>
            <a:off x="839788" y="2567883"/>
            <a:ext cx="4978402"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0" name="Rectangle 9">
            <a:extLst>
              <a:ext uri="{FF2B5EF4-FFF2-40B4-BE49-F238E27FC236}">
                <a16:creationId xmlns:a16="http://schemas.microsoft.com/office/drawing/2014/main" id="{7E4E7F98-E00C-D701-9B76-930D11C7C467}"/>
              </a:ext>
              <a:ext uri="{C183D7F6-B498-43B3-948B-1728B52AA6E4}">
                <adec:decorative xmlns:adec="http://schemas.microsoft.com/office/drawing/2017/decorative" val="1"/>
              </a:ext>
            </a:extLst>
          </p:cNvPr>
          <p:cNvSpPr/>
          <p:nvPr/>
        </p:nvSpPr>
        <p:spPr>
          <a:xfrm>
            <a:off x="839788" y="2035448"/>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1" name="Rectangle 10">
            <a:extLst>
              <a:ext uri="{FF2B5EF4-FFF2-40B4-BE49-F238E27FC236}">
                <a16:creationId xmlns:a16="http://schemas.microsoft.com/office/drawing/2014/main" id="{4904DF44-F959-E26A-C1A3-B89569F9CA1A}"/>
              </a:ext>
              <a:ext uri="{C183D7F6-B498-43B3-948B-1728B52AA6E4}">
                <adec:decorative xmlns:adec="http://schemas.microsoft.com/office/drawing/2017/decorative" val="1"/>
              </a:ext>
            </a:extLst>
          </p:cNvPr>
          <p:cNvSpPr/>
          <p:nvPr/>
        </p:nvSpPr>
        <p:spPr>
          <a:xfrm>
            <a:off x="839788" y="3377362"/>
            <a:ext cx="4978402" cy="10338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pic>
        <p:nvPicPr>
          <p:cNvPr id="5" name="Picture 4">
            <a:extLst>
              <a:ext uri="{FF2B5EF4-FFF2-40B4-BE49-F238E27FC236}">
                <a16:creationId xmlns:a16="http://schemas.microsoft.com/office/drawing/2014/main" id="{C1BDAA13-4AA6-40D1-DB71-8FDD5395F79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r="14300"/>
          <a:stretch>
            <a:fillRect/>
          </a:stretch>
        </p:blipFill>
        <p:spPr>
          <a:xfrm>
            <a:off x="5097578" y="2120508"/>
            <a:ext cx="7094422" cy="6265999"/>
          </a:xfrm>
          <a:prstGeom prst="rect">
            <a:avLst/>
          </a:prstGeom>
        </p:spPr>
      </p:pic>
      <p:sp>
        <p:nvSpPr>
          <p:cNvPr id="3" name="Content Placeholder 2">
            <a:extLst>
              <a:ext uri="{FF2B5EF4-FFF2-40B4-BE49-F238E27FC236}">
                <a16:creationId xmlns:a16="http://schemas.microsoft.com/office/drawing/2014/main" id="{B23A8132-97E6-55E7-B999-14F2C15F9A3B}"/>
              </a:ext>
            </a:extLst>
          </p:cNvPr>
          <p:cNvSpPr>
            <a:spLocks noGrp="1"/>
          </p:cNvSpPr>
          <p:nvPr>
            <p:ph idx="4294967295"/>
          </p:nvPr>
        </p:nvSpPr>
        <p:spPr>
          <a:xfrm>
            <a:off x="838200" y="2028825"/>
            <a:ext cx="4635500" cy="4351338"/>
          </a:xfrm>
        </p:spPr>
        <p:txBody>
          <a:bodyPr lIns="90000" tIns="46800" rIns="90000"/>
          <a:lstStyle/>
          <a:p>
            <a:pPr marL="342900" lvl="0" indent="-342900">
              <a:spcBef>
                <a:spcPts val="600"/>
              </a:spcBef>
              <a:buFont typeface="Arial" panose="020B0604020202020204" pitchFamily="34" charset="0"/>
              <a:buChar char="•"/>
            </a:pPr>
            <a:r>
              <a:rPr lang="en-AU"/>
              <a:t>Nicotine can damage your brain</a:t>
            </a:r>
          </a:p>
          <a:p>
            <a:pPr marL="342900" lvl="0" indent="-342900">
              <a:spcBef>
                <a:spcPts val="600"/>
              </a:spcBef>
              <a:buFont typeface="Arial" panose="020B0604020202020204" pitchFamily="34" charset="0"/>
              <a:buChar char="•"/>
            </a:pPr>
            <a:r>
              <a:rPr lang="en-AU"/>
              <a:t>It can make it harder to learn, focus, and manage your emotions</a:t>
            </a:r>
          </a:p>
          <a:p>
            <a:pPr marL="342900" lvl="0" indent="-342900">
              <a:spcBef>
                <a:spcPts val="600"/>
              </a:spcBef>
              <a:buFont typeface="Arial" panose="020B0604020202020204" pitchFamily="34" charset="0"/>
              <a:buChar char="•"/>
            </a:pPr>
            <a:r>
              <a:rPr lang="en-AU"/>
              <a:t>Vaping can lead to addiction and increase your chance of smoking cigarettes</a:t>
            </a:r>
          </a:p>
          <a:p>
            <a:pPr marL="342900" indent="-342900">
              <a:spcBef>
                <a:spcPts val="600"/>
              </a:spcBef>
              <a:buFont typeface="Arial" panose="020B0604020202020204" pitchFamily="34" charset="0"/>
              <a:buChar char="•"/>
            </a:pPr>
            <a:r>
              <a:rPr lang="en-AU"/>
              <a:t>The long-term harms of vaping are still being studied and may include increased cancer risk</a:t>
            </a:r>
          </a:p>
          <a:p>
            <a:pPr marL="342900" lvl="0" indent="-342900">
              <a:spcBef>
                <a:spcPts val="600"/>
              </a:spcBef>
              <a:buFont typeface="Arial" panose="020B0604020202020204" pitchFamily="34" charset="0"/>
              <a:buChar char="•"/>
            </a:pPr>
            <a:endParaRPr lang="en-AU"/>
          </a:p>
          <a:p>
            <a:pPr marL="342900" indent="-342900">
              <a:spcBef>
                <a:spcPts val="600"/>
              </a:spcBef>
              <a:buFont typeface="Arial" panose="020B0604020202020204" pitchFamily="34" charset="0"/>
              <a:buChar char="•"/>
            </a:pPr>
            <a:endParaRPr lang="en-AU"/>
          </a:p>
          <a:p>
            <a:pPr marL="342900" indent="-342900">
              <a:spcBef>
                <a:spcPts val="600"/>
              </a:spcBef>
              <a:buFont typeface="Arial" panose="020B0604020202020204" pitchFamily="34" charset="0"/>
              <a:buChar char="•"/>
            </a:pPr>
            <a:endParaRPr lang="en-AU"/>
          </a:p>
        </p:txBody>
      </p:sp>
      <p:sp>
        <p:nvSpPr>
          <p:cNvPr id="2" name="Title 1">
            <a:extLst>
              <a:ext uri="{FF2B5EF4-FFF2-40B4-BE49-F238E27FC236}">
                <a16:creationId xmlns:a16="http://schemas.microsoft.com/office/drawing/2014/main" id="{BDC2C5B9-59F3-A3B1-1055-2C886799774B}"/>
              </a:ext>
            </a:extLst>
          </p:cNvPr>
          <p:cNvSpPr>
            <a:spLocks noGrp="1"/>
          </p:cNvSpPr>
          <p:nvPr>
            <p:ph type="title"/>
          </p:nvPr>
        </p:nvSpPr>
        <p:spPr/>
        <p:txBody>
          <a:bodyPr/>
          <a:lstStyle/>
          <a:p>
            <a:r>
              <a:rPr lang="en-AU" dirty="0">
                <a:solidFill>
                  <a:schemeClr val="bg1"/>
                </a:solidFill>
              </a:rPr>
              <a:t>Quick facts: Health effects</a:t>
            </a:r>
          </a:p>
        </p:txBody>
      </p:sp>
    </p:spTree>
    <p:extLst>
      <p:ext uri="{BB962C8B-B14F-4D97-AF65-F5344CB8AC3E}">
        <p14:creationId xmlns:p14="http://schemas.microsoft.com/office/powerpoint/2010/main" val="2301612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95EDD-581B-AF5C-766D-470935DD04D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63D66BD-626D-CFFE-B016-EF2849353DD7}"/>
              </a:ext>
              <a:ext uri="{C183D7F6-B498-43B3-948B-1728B52AA6E4}">
                <adec:decorative xmlns:adec="http://schemas.microsoft.com/office/drawing/2017/decorative" val="1"/>
              </a:ext>
            </a:extLst>
          </p:cNvPr>
          <p:cNvSpPr/>
          <p:nvPr/>
        </p:nvSpPr>
        <p:spPr>
          <a:xfrm>
            <a:off x="838200" y="2032833"/>
            <a:ext cx="4968875" cy="72993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4" name="Rectangle 13">
            <a:extLst>
              <a:ext uri="{FF2B5EF4-FFF2-40B4-BE49-F238E27FC236}">
                <a16:creationId xmlns:a16="http://schemas.microsoft.com/office/drawing/2014/main" id="{ECBB32FE-F330-CFA1-A3BA-AAACABAED894}"/>
              </a:ext>
              <a:ext uri="{C183D7F6-B498-43B3-948B-1728B52AA6E4}">
                <adec:decorative xmlns:adec="http://schemas.microsoft.com/office/drawing/2017/decorative" val="1"/>
              </a:ext>
            </a:extLst>
          </p:cNvPr>
          <p:cNvSpPr/>
          <p:nvPr/>
        </p:nvSpPr>
        <p:spPr>
          <a:xfrm>
            <a:off x="839788" y="3374997"/>
            <a:ext cx="4968875"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8" name="Rectangle 1">
            <a:extLst>
              <a:ext uri="{FF2B5EF4-FFF2-40B4-BE49-F238E27FC236}">
                <a16:creationId xmlns:a16="http://schemas.microsoft.com/office/drawing/2014/main" id="{5BB8BDFE-57F5-39B2-8D8E-55740E45CD62}"/>
              </a:ext>
              <a:ext uri="{C183D7F6-B498-43B3-948B-1728B52AA6E4}">
                <adec:decorative xmlns:adec="http://schemas.microsoft.com/office/drawing/2017/decorative" val="1"/>
              </a:ext>
            </a:extLst>
          </p:cNvPr>
          <p:cNvSpPr>
            <a:spLocks noChangeArrowheads="1"/>
          </p:cNvSpPr>
          <p:nvPr/>
        </p:nvSpPr>
        <p:spPr bwMode="auto">
          <a:xfrm>
            <a:off x="0" y="-101065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a:ln>
                  <a:noFill/>
                </a:ln>
                <a:solidFill>
                  <a:schemeClr val="tx1"/>
                </a:solidFill>
                <a:effectLst/>
                <a:latin typeface="Public Sans" pitchFamily="2" charset="0"/>
                <a:ea typeface="Aptos" panose="020B0004020202020204" pitchFamily="34" charset="0"/>
                <a:cs typeface="Arial" panose="020B0604020202020204" pitchFamily="34" charset="0"/>
              </a:rPr>
              <a:t>People who have a vape for their own use are not targeted by the laws</a:t>
            </a:r>
            <a:r>
              <a:rPr kumimoji="0" lang="en-AU" altLang="en-US" sz="1100" b="0" i="0" u="none" strike="noStrike" cap="none" normalizeH="0" baseline="0">
                <a:ln>
                  <a:noFill/>
                </a:ln>
                <a:solidFill>
                  <a:srgbClr val="FF0000"/>
                </a:solidFill>
                <a:effectLst/>
                <a:ea typeface="Aptos" panose="020B0004020202020204" pitchFamily="34" charset="0"/>
                <a:cs typeface="Arial" panose="020B0604020202020204" pitchFamily="34" charset="0"/>
              </a:rPr>
              <a:t>Young </a:t>
            </a:r>
            <a:endParaRPr kumimoji="0" lang="en-AU" altLang="en-US" sz="1800" b="0" i="0" u="none" strike="noStrike" cap="none" normalizeH="0" baseline="0">
              <a:ln>
                <a:noFill/>
              </a:ln>
              <a:solidFill>
                <a:schemeClr val="tx1"/>
              </a:solidFill>
              <a:effectLst/>
              <a:latin typeface="Arial" panose="020B0604020202020204" pitchFamily="34" charset="0"/>
            </a:endParaRPr>
          </a:p>
        </p:txBody>
      </p:sp>
      <p:sp>
        <p:nvSpPr>
          <p:cNvPr id="9" name="Rectangle 2">
            <a:extLst>
              <a:ext uri="{FF2B5EF4-FFF2-40B4-BE49-F238E27FC236}">
                <a16:creationId xmlns:a16="http://schemas.microsoft.com/office/drawing/2014/main" id="{9B69ED31-0F72-1974-0CE4-87C14CAB957F}"/>
              </a:ext>
              <a:ext uri="{C183D7F6-B498-43B3-948B-1728B52AA6E4}">
                <adec:decorative xmlns:adec="http://schemas.microsoft.com/office/drawing/2017/decorative" val="1"/>
              </a:ext>
            </a:extLst>
          </p:cNvPr>
          <p:cNvSpPr>
            <a:spLocks noChangeArrowheads="1"/>
          </p:cNvSpPr>
          <p:nvPr/>
        </p:nvSpPr>
        <p:spPr bwMode="auto">
          <a:xfrm>
            <a:off x="259976" y="-452719"/>
            <a:ext cx="12192000" cy="266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1100" b="0" i="0" u="none" strike="noStrike" cap="none" normalizeH="0" baseline="0">
                <a:ln>
                  <a:noFill/>
                </a:ln>
                <a:solidFill>
                  <a:schemeClr val="tx1"/>
                </a:solidFill>
                <a:effectLst/>
                <a:latin typeface="Public Sans" pitchFamily="2" charset="0"/>
                <a:ea typeface="Aptos" panose="020B0004020202020204" pitchFamily="34" charset="0"/>
                <a:cs typeface="Arial" panose="020B0604020202020204" pitchFamily="34" charset="0"/>
              </a:rPr>
              <a:t>People who have a vape for their own use are not targeted by the </a:t>
            </a:r>
            <a:r>
              <a:rPr kumimoji="0" lang="en-AU" altLang="en-US" sz="1100" b="0" i="0" u="none" strike="noStrike" cap="none" normalizeH="0" baseline="0" err="1">
                <a:ln>
                  <a:noFill/>
                </a:ln>
                <a:solidFill>
                  <a:schemeClr val="tx1"/>
                </a:solidFill>
                <a:effectLst/>
                <a:latin typeface="Public Sans" pitchFamily="2" charset="0"/>
                <a:ea typeface="Aptos" panose="020B0004020202020204" pitchFamily="34" charset="0"/>
                <a:cs typeface="Arial" panose="020B0604020202020204" pitchFamily="34" charset="0"/>
              </a:rPr>
              <a:t>laws</a:t>
            </a:r>
            <a:r>
              <a:rPr kumimoji="0" lang="en-AU" altLang="en-US" sz="1100" b="0" i="0" u="none" strike="noStrike" cap="none" normalizeH="0" baseline="0" err="1">
                <a:ln>
                  <a:noFill/>
                </a:ln>
                <a:solidFill>
                  <a:srgbClr val="FF0000"/>
                </a:solidFill>
                <a:effectLst/>
                <a:ea typeface="Aptos" panose="020B0004020202020204" pitchFamily="34" charset="0"/>
                <a:cs typeface="Arial" panose="020B0604020202020204" pitchFamily="34" charset="0"/>
              </a:rPr>
              <a:t>Young</a:t>
            </a:r>
            <a:r>
              <a:rPr kumimoji="0" lang="en-AU" altLang="en-US" sz="1100" b="0" i="0" u="none" strike="noStrike" cap="none" normalizeH="0" baseline="0">
                <a:ln>
                  <a:noFill/>
                </a:ln>
                <a:solidFill>
                  <a:srgbClr val="FF0000"/>
                </a:solidFill>
                <a:effectLst/>
                <a:ea typeface="Aptos" panose="020B0004020202020204" pitchFamily="34" charset="0"/>
                <a:cs typeface="Arial" panose="020B0604020202020204" pitchFamily="34" charset="0"/>
              </a:rPr>
              <a:t> </a:t>
            </a:r>
            <a:endParaRPr kumimoji="0" lang="en-AU"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9">
            <a:extLst>
              <a:ext uri="{FF2B5EF4-FFF2-40B4-BE49-F238E27FC236}">
                <a16:creationId xmlns:a16="http://schemas.microsoft.com/office/drawing/2014/main" id="{B260E109-DD65-1935-44BB-AE771A628483}"/>
              </a:ext>
              <a:ext uri="{C183D7F6-B498-43B3-948B-1728B52AA6E4}">
                <adec:decorative xmlns:adec="http://schemas.microsoft.com/office/drawing/2017/decorative" val="1"/>
              </a:ext>
            </a:extLst>
          </p:cNvPr>
          <p:cNvSpPr/>
          <p:nvPr/>
        </p:nvSpPr>
        <p:spPr>
          <a:xfrm>
            <a:off x="838200" y="4667545"/>
            <a:ext cx="4968875" cy="7976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1" name="Rectangle 10">
            <a:extLst>
              <a:ext uri="{FF2B5EF4-FFF2-40B4-BE49-F238E27FC236}">
                <a16:creationId xmlns:a16="http://schemas.microsoft.com/office/drawing/2014/main" id="{1AE3EDC4-EF6C-7123-87BD-C7C600582270}"/>
              </a:ext>
              <a:ext uri="{C183D7F6-B498-43B3-948B-1728B52AA6E4}">
                <adec:decorative xmlns:adec="http://schemas.microsoft.com/office/drawing/2017/decorative" val="1"/>
              </a:ext>
            </a:extLst>
          </p:cNvPr>
          <p:cNvSpPr/>
          <p:nvPr/>
        </p:nvSpPr>
        <p:spPr>
          <a:xfrm>
            <a:off x="839788" y="2850064"/>
            <a:ext cx="4968875"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3" name="Rectangle 12">
            <a:extLst>
              <a:ext uri="{FF2B5EF4-FFF2-40B4-BE49-F238E27FC236}">
                <a16:creationId xmlns:a16="http://schemas.microsoft.com/office/drawing/2014/main" id="{ECC59368-842A-5ED4-78D5-31F7581B1383}"/>
              </a:ext>
              <a:ext uri="{C183D7F6-B498-43B3-948B-1728B52AA6E4}">
                <adec:decorative xmlns:adec="http://schemas.microsoft.com/office/drawing/2017/decorative" val="1"/>
              </a:ext>
            </a:extLst>
          </p:cNvPr>
          <p:cNvSpPr/>
          <p:nvPr/>
        </p:nvSpPr>
        <p:spPr>
          <a:xfrm>
            <a:off x="839788" y="3904858"/>
            <a:ext cx="4968875" cy="7049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pic>
        <p:nvPicPr>
          <p:cNvPr id="5" name="Picture 4">
            <a:extLst>
              <a:ext uri="{FF2B5EF4-FFF2-40B4-BE49-F238E27FC236}">
                <a16:creationId xmlns:a16="http://schemas.microsoft.com/office/drawing/2014/main" id="{60789337-C8D0-C488-6A0C-DBA4DA9DC81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5700" y="2397800"/>
            <a:ext cx="5956300" cy="4508500"/>
          </a:xfrm>
          <a:prstGeom prst="rect">
            <a:avLst/>
          </a:prstGeom>
        </p:spPr>
      </p:pic>
      <p:sp>
        <p:nvSpPr>
          <p:cNvPr id="3" name="Content Placeholder 2">
            <a:extLst>
              <a:ext uri="{FF2B5EF4-FFF2-40B4-BE49-F238E27FC236}">
                <a16:creationId xmlns:a16="http://schemas.microsoft.com/office/drawing/2014/main" id="{C2EEB3F9-CD54-4532-5A92-4898176FB69E}"/>
              </a:ext>
            </a:extLst>
          </p:cNvPr>
          <p:cNvSpPr>
            <a:spLocks noGrp="1"/>
          </p:cNvSpPr>
          <p:nvPr>
            <p:ph idx="4294967295"/>
          </p:nvPr>
        </p:nvSpPr>
        <p:spPr>
          <a:xfrm>
            <a:off x="839788" y="2024063"/>
            <a:ext cx="4967287" cy="3537892"/>
          </a:xfrm>
        </p:spPr>
        <p:txBody>
          <a:bodyPr vert="horz" lIns="91440" tIns="45720" rIns="91440" bIns="45720" rtlCol="0" anchor="t">
            <a:noAutofit/>
          </a:bodyPr>
          <a:lstStyle/>
          <a:p>
            <a:pPr marL="342900" indent="-342900">
              <a:spcBef>
                <a:spcPts val="600"/>
              </a:spcBef>
              <a:buFont typeface="Arial" panose="020B0604020202020204" pitchFamily="34" charset="0"/>
              <a:buChar char="•"/>
            </a:pPr>
            <a:r>
              <a:rPr lang="en-AU"/>
              <a:t>Vapes can only legally be sold in pharmacies</a:t>
            </a:r>
          </a:p>
          <a:p>
            <a:pPr marL="342900" indent="-342900">
              <a:spcBef>
                <a:spcPts val="600"/>
              </a:spcBef>
              <a:buFont typeface="Arial" panose="020B0604020202020204" pitchFamily="34" charset="0"/>
              <a:buChar char="•"/>
            </a:pPr>
            <a:r>
              <a:rPr lang="en-AU"/>
              <a:t>People under 18 need a prescription </a:t>
            </a:r>
          </a:p>
          <a:p>
            <a:pPr marL="342900" indent="-342900">
              <a:spcBef>
                <a:spcPts val="600"/>
              </a:spcBef>
              <a:buFont typeface="Arial" panose="020B0604020202020204" pitchFamily="34" charset="0"/>
              <a:buChar char="•"/>
            </a:pPr>
            <a:r>
              <a:rPr lang="en-AU"/>
              <a:t>Most vapes sold in shops are illegal</a:t>
            </a:r>
          </a:p>
          <a:p>
            <a:pPr marL="342900" indent="-342900">
              <a:spcBef>
                <a:spcPts val="600"/>
              </a:spcBef>
              <a:buFont typeface="Arial" panose="020B0604020202020204" pitchFamily="34" charset="0"/>
              <a:buChar char="•"/>
            </a:pPr>
            <a:r>
              <a:rPr lang="en-AU"/>
              <a:t>People who vape for personal use won’t get in trouble</a:t>
            </a:r>
          </a:p>
          <a:p>
            <a:pPr marL="342900" indent="-342900">
              <a:spcBef>
                <a:spcPts val="600"/>
              </a:spcBef>
              <a:buFont typeface="Arial" panose="020B0604020202020204" pitchFamily="34" charset="0"/>
              <a:buChar char="•"/>
            </a:pPr>
            <a:r>
              <a:rPr lang="en-AU"/>
              <a:t>Vaping is banned in places where smoking is banned</a:t>
            </a:r>
          </a:p>
          <a:p>
            <a:pPr marL="342900" indent="-342900">
              <a:spcBef>
                <a:spcPts val="600"/>
              </a:spcBef>
              <a:buFont typeface="Arial" panose="020B0604020202020204" pitchFamily="34" charset="0"/>
              <a:buChar char="•"/>
            </a:pPr>
            <a:endParaRPr lang="en-AU"/>
          </a:p>
        </p:txBody>
      </p:sp>
      <p:sp>
        <p:nvSpPr>
          <p:cNvPr id="2" name="Title 1">
            <a:extLst>
              <a:ext uri="{FF2B5EF4-FFF2-40B4-BE49-F238E27FC236}">
                <a16:creationId xmlns:a16="http://schemas.microsoft.com/office/drawing/2014/main" id="{533FFD6D-DAFF-37B2-45F8-A63031EC1CE3}"/>
              </a:ext>
            </a:extLst>
          </p:cNvPr>
          <p:cNvSpPr>
            <a:spLocks noGrp="1"/>
          </p:cNvSpPr>
          <p:nvPr>
            <p:ph type="title"/>
          </p:nvPr>
        </p:nvSpPr>
        <p:spPr/>
        <p:txBody>
          <a:bodyPr/>
          <a:lstStyle/>
          <a:p>
            <a:r>
              <a:rPr lang="en-AU" dirty="0">
                <a:solidFill>
                  <a:schemeClr val="bg1"/>
                </a:solidFill>
              </a:rPr>
              <a:t>Quick facts: The law in Australia</a:t>
            </a:r>
          </a:p>
        </p:txBody>
      </p:sp>
    </p:spTree>
    <p:extLst>
      <p:ext uri="{BB962C8B-B14F-4D97-AF65-F5344CB8AC3E}">
        <p14:creationId xmlns:p14="http://schemas.microsoft.com/office/powerpoint/2010/main" val="1354565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E6695B-4379-37F2-101B-B62B559FB37F}"/>
              </a:ext>
              <a:ext uri="{C183D7F6-B498-43B3-948B-1728B52AA6E4}">
                <adec:decorative xmlns:adec="http://schemas.microsoft.com/office/drawing/2017/decorative" val="1"/>
              </a:ext>
            </a:extLst>
          </p:cNvPr>
          <p:cNvSpPr/>
          <p:nvPr/>
        </p:nvSpPr>
        <p:spPr>
          <a:xfrm>
            <a:off x="839788" y="2565800"/>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3" name="Rectangle 12">
            <a:extLst>
              <a:ext uri="{FF2B5EF4-FFF2-40B4-BE49-F238E27FC236}">
                <a16:creationId xmlns:a16="http://schemas.microsoft.com/office/drawing/2014/main" id="{20DB2EEB-52BA-E74F-A754-BA72FB4D5B33}"/>
              </a:ext>
              <a:ext uri="{C183D7F6-B498-43B3-948B-1728B52AA6E4}">
                <adec:decorative xmlns:adec="http://schemas.microsoft.com/office/drawing/2017/decorative" val="1"/>
              </a:ext>
            </a:extLst>
          </p:cNvPr>
          <p:cNvSpPr/>
          <p:nvPr/>
        </p:nvSpPr>
        <p:spPr>
          <a:xfrm>
            <a:off x="839788" y="3886554"/>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9" name="Rectangle 8">
            <a:extLst>
              <a:ext uri="{FF2B5EF4-FFF2-40B4-BE49-F238E27FC236}">
                <a16:creationId xmlns:a16="http://schemas.microsoft.com/office/drawing/2014/main" id="{CE27C89E-BD39-998F-86FD-4BA521FECCAC}"/>
              </a:ext>
              <a:ext uri="{C183D7F6-B498-43B3-948B-1728B52AA6E4}">
                <adec:decorative xmlns:adec="http://schemas.microsoft.com/office/drawing/2017/decorative" val="1"/>
              </a:ext>
            </a:extLst>
          </p:cNvPr>
          <p:cNvSpPr/>
          <p:nvPr/>
        </p:nvSpPr>
        <p:spPr>
          <a:xfrm>
            <a:off x="839788" y="2035448"/>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0" name="Rectangle 9">
            <a:extLst>
              <a:ext uri="{FF2B5EF4-FFF2-40B4-BE49-F238E27FC236}">
                <a16:creationId xmlns:a16="http://schemas.microsoft.com/office/drawing/2014/main" id="{B83B44B9-B15F-1CE1-EA33-D7E64DC019BE}"/>
              </a:ext>
              <a:ext uri="{C183D7F6-B498-43B3-948B-1728B52AA6E4}">
                <adec:decorative xmlns:adec="http://schemas.microsoft.com/office/drawing/2017/decorative" val="1"/>
              </a:ext>
            </a:extLst>
          </p:cNvPr>
          <p:cNvSpPr/>
          <p:nvPr/>
        </p:nvSpPr>
        <p:spPr>
          <a:xfrm>
            <a:off x="839788" y="3096153"/>
            <a:ext cx="4978402" cy="7280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2" name="Content Placeholder 11">
            <a:extLst>
              <a:ext uri="{FF2B5EF4-FFF2-40B4-BE49-F238E27FC236}">
                <a16:creationId xmlns:a16="http://schemas.microsoft.com/office/drawing/2014/main" id="{D1E4D4E1-B2BF-D129-7F37-F64212F8666C}"/>
              </a:ext>
            </a:extLst>
          </p:cNvPr>
          <p:cNvSpPr>
            <a:spLocks noGrp="1"/>
          </p:cNvSpPr>
          <p:nvPr>
            <p:ph idx="4294967295"/>
          </p:nvPr>
        </p:nvSpPr>
        <p:spPr>
          <a:xfrm>
            <a:off x="836612" y="2035448"/>
            <a:ext cx="4796092" cy="4351338"/>
          </a:xfrm>
        </p:spPr>
        <p:txBody>
          <a:bodyPr lIns="90000" tIns="46800" rIns="90000"/>
          <a:lstStyle/>
          <a:p>
            <a:pPr marL="342900" lvl="0" indent="-342900">
              <a:spcBef>
                <a:spcPts val="600"/>
              </a:spcBef>
              <a:buFont typeface="Arial" panose="020B0604020202020204" pitchFamily="34" charset="0"/>
              <a:buChar char="•"/>
            </a:pPr>
            <a:r>
              <a:rPr lang="en-AU"/>
              <a:t>Stay calm and do not judge</a:t>
            </a:r>
          </a:p>
          <a:p>
            <a:pPr marL="342900" lvl="0" indent="-342900">
              <a:spcBef>
                <a:spcPts val="600"/>
              </a:spcBef>
              <a:buFont typeface="Arial" panose="020B0604020202020204" pitchFamily="34" charset="0"/>
              <a:buChar char="•"/>
            </a:pPr>
            <a:r>
              <a:rPr lang="en-AU"/>
              <a:t>Listen more than you talk</a:t>
            </a:r>
          </a:p>
          <a:p>
            <a:pPr marL="342900" lvl="0" indent="-342900">
              <a:spcBef>
                <a:spcPts val="600"/>
              </a:spcBef>
              <a:buFont typeface="Arial" panose="020B0604020202020204" pitchFamily="34" charset="0"/>
              <a:buChar char="•"/>
            </a:pPr>
            <a:r>
              <a:rPr lang="en-AU"/>
              <a:t>Ask open questions first, give advice later</a:t>
            </a:r>
          </a:p>
          <a:p>
            <a:pPr marL="342900" lvl="0" indent="-342900">
              <a:spcBef>
                <a:spcPts val="600"/>
              </a:spcBef>
              <a:buFont typeface="Arial" panose="020B0604020202020204" pitchFamily="34" charset="0"/>
              <a:buChar char="•"/>
            </a:pPr>
            <a:r>
              <a:rPr lang="en-AU"/>
              <a:t>Show you understand their feelings</a:t>
            </a:r>
          </a:p>
        </p:txBody>
      </p:sp>
      <p:pic>
        <p:nvPicPr>
          <p:cNvPr id="4" name="Picture 3">
            <a:extLst>
              <a:ext uri="{FF2B5EF4-FFF2-40B4-BE49-F238E27FC236}">
                <a16:creationId xmlns:a16="http://schemas.microsoft.com/office/drawing/2014/main" id="{C91E7211-7177-1C21-BDB1-BF9F0D14718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5698" b="10042"/>
          <a:stretch>
            <a:fillRect/>
          </a:stretch>
        </p:blipFill>
        <p:spPr>
          <a:xfrm>
            <a:off x="6096000" y="1826727"/>
            <a:ext cx="7922405" cy="5055653"/>
          </a:xfrm>
          <a:prstGeom prst="rect">
            <a:avLst/>
          </a:prstGeom>
        </p:spPr>
      </p:pic>
      <p:sp>
        <p:nvSpPr>
          <p:cNvPr id="2" name="Title 1">
            <a:extLst>
              <a:ext uri="{FF2B5EF4-FFF2-40B4-BE49-F238E27FC236}">
                <a16:creationId xmlns:a16="http://schemas.microsoft.com/office/drawing/2014/main" id="{1F838300-6DB5-1955-421C-6B8E05E6560C}"/>
              </a:ext>
            </a:extLst>
          </p:cNvPr>
          <p:cNvSpPr>
            <a:spLocks noGrp="1"/>
          </p:cNvSpPr>
          <p:nvPr>
            <p:ph type="title"/>
          </p:nvPr>
        </p:nvSpPr>
        <p:spPr/>
        <p:txBody>
          <a:bodyPr>
            <a:normAutofit/>
          </a:bodyPr>
          <a:lstStyle/>
          <a:p>
            <a:r>
              <a:rPr lang="en-AU" dirty="0">
                <a:solidFill>
                  <a:schemeClr val="bg1"/>
                </a:solidFill>
              </a:rPr>
              <a:t>Tips for talking with young people</a:t>
            </a:r>
          </a:p>
        </p:txBody>
      </p:sp>
    </p:spTree>
    <p:extLst>
      <p:ext uri="{BB962C8B-B14F-4D97-AF65-F5344CB8AC3E}">
        <p14:creationId xmlns:p14="http://schemas.microsoft.com/office/powerpoint/2010/main" val="3347727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D833F51-90DE-65EE-6C7A-2FB87E98C124}"/>
              </a:ext>
              <a:ext uri="{C183D7F6-B498-43B3-948B-1728B52AA6E4}">
                <adec:decorative xmlns:adec="http://schemas.microsoft.com/office/drawing/2017/decorative" val="1"/>
              </a:ext>
            </a:extLst>
          </p:cNvPr>
          <p:cNvSpPr/>
          <p:nvPr/>
        </p:nvSpPr>
        <p:spPr>
          <a:xfrm>
            <a:off x="830260" y="3844641"/>
            <a:ext cx="4978403" cy="4599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b="1">
              <a:solidFill>
                <a:schemeClr val="bg1"/>
              </a:solidFill>
            </a:endParaRPr>
          </a:p>
        </p:txBody>
      </p:sp>
      <p:sp>
        <p:nvSpPr>
          <p:cNvPr id="9" name="Rectangle 8">
            <a:extLst>
              <a:ext uri="{FF2B5EF4-FFF2-40B4-BE49-F238E27FC236}">
                <a16:creationId xmlns:a16="http://schemas.microsoft.com/office/drawing/2014/main" id="{AD0F9572-A581-B86C-7DC2-9FCB85AF7F49}"/>
              </a:ext>
              <a:ext uri="{C183D7F6-B498-43B3-948B-1728B52AA6E4}">
                <adec:decorative xmlns:adec="http://schemas.microsoft.com/office/drawing/2017/decorative" val="1"/>
              </a:ext>
            </a:extLst>
          </p:cNvPr>
          <p:cNvSpPr/>
          <p:nvPr/>
        </p:nvSpPr>
        <p:spPr>
          <a:xfrm>
            <a:off x="839788" y="2507018"/>
            <a:ext cx="4978402" cy="6095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1" name="Rectangle 10">
            <a:extLst>
              <a:ext uri="{FF2B5EF4-FFF2-40B4-BE49-F238E27FC236}">
                <a16:creationId xmlns:a16="http://schemas.microsoft.com/office/drawing/2014/main" id="{A86A31BD-E214-22C4-5840-A1AEB5FF9DFF}"/>
              </a:ext>
              <a:ext uri="{C183D7F6-B498-43B3-948B-1728B52AA6E4}">
                <adec:decorative xmlns:adec="http://schemas.microsoft.com/office/drawing/2017/decorative" val="1"/>
              </a:ext>
            </a:extLst>
          </p:cNvPr>
          <p:cNvSpPr/>
          <p:nvPr/>
        </p:nvSpPr>
        <p:spPr>
          <a:xfrm>
            <a:off x="839788" y="3175865"/>
            <a:ext cx="4978402" cy="608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7" name="Rectangle 16">
            <a:extLst>
              <a:ext uri="{FF2B5EF4-FFF2-40B4-BE49-F238E27FC236}">
                <a16:creationId xmlns:a16="http://schemas.microsoft.com/office/drawing/2014/main" id="{CD992AC1-4570-7D0F-D60F-FAA7E2F8F10E}"/>
              </a:ext>
              <a:ext uri="{C183D7F6-B498-43B3-948B-1728B52AA6E4}">
                <adec:decorative xmlns:adec="http://schemas.microsoft.com/office/drawing/2017/decorative" val="1"/>
              </a:ext>
            </a:extLst>
          </p:cNvPr>
          <p:cNvSpPr/>
          <p:nvPr/>
        </p:nvSpPr>
        <p:spPr>
          <a:xfrm>
            <a:off x="6106885" y="3183017"/>
            <a:ext cx="4976814" cy="6797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21" name="Rectangle 20">
            <a:extLst>
              <a:ext uri="{FF2B5EF4-FFF2-40B4-BE49-F238E27FC236}">
                <a16:creationId xmlns:a16="http://schemas.microsoft.com/office/drawing/2014/main" id="{C4E81B39-C751-D5C6-305F-C1A5976A3D03}"/>
              </a:ext>
              <a:ext uri="{C183D7F6-B498-43B3-948B-1728B52AA6E4}">
                <adec:decorative xmlns:adec="http://schemas.microsoft.com/office/drawing/2017/decorative" val="1"/>
              </a:ext>
            </a:extLst>
          </p:cNvPr>
          <p:cNvSpPr/>
          <p:nvPr/>
        </p:nvSpPr>
        <p:spPr>
          <a:xfrm>
            <a:off x="6108473" y="2507020"/>
            <a:ext cx="4976814" cy="6095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pic>
        <p:nvPicPr>
          <p:cNvPr id="26" name="Picture 25">
            <a:extLst>
              <a:ext uri="{FF2B5EF4-FFF2-40B4-BE49-F238E27FC236}">
                <a16:creationId xmlns:a16="http://schemas.microsoft.com/office/drawing/2014/main" id="{3C197D19-1D6D-E3DD-B407-22944CC37C8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b="28169"/>
          <a:stretch>
            <a:fillRect/>
          </a:stretch>
        </p:blipFill>
        <p:spPr>
          <a:xfrm>
            <a:off x="2197328" y="3923378"/>
            <a:ext cx="7772400" cy="2934622"/>
          </a:xfrm>
          <a:prstGeom prst="rect">
            <a:avLst/>
          </a:prstGeom>
        </p:spPr>
      </p:pic>
      <p:sp>
        <p:nvSpPr>
          <p:cNvPr id="22" name="Content Placeholder 2">
            <a:extLst>
              <a:ext uri="{FF2B5EF4-FFF2-40B4-BE49-F238E27FC236}">
                <a16:creationId xmlns:a16="http://schemas.microsoft.com/office/drawing/2014/main" id="{604B2255-43A9-C9E6-685E-F620E32AB1BF}"/>
              </a:ext>
            </a:extLst>
          </p:cNvPr>
          <p:cNvSpPr txBox="1">
            <a:spLocks/>
          </p:cNvSpPr>
          <p:nvPr/>
        </p:nvSpPr>
        <p:spPr>
          <a:xfrm>
            <a:off x="6108473" y="2009548"/>
            <a:ext cx="4976814" cy="4561035"/>
          </a:xfrm>
          <a:prstGeom prst="rect">
            <a:avLst/>
          </a:prstGeom>
        </p:spPr>
        <p:txBody>
          <a:bodyPr vert="horz" lIns="91440" tIns="45720" rIns="91440" bIns="45720" rtlCol="0" anchor="t">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solidFill>
                  <a:schemeClr val="tx2"/>
                </a:solidFill>
              </a:rPr>
              <a:t>Easy ways to start</a:t>
            </a:r>
          </a:p>
          <a:p>
            <a:pPr marL="342900" indent="-342900">
              <a:buFont typeface="Arial" panose="020B0604020202020204" pitchFamily="34" charset="0"/>
              <a:buChar char="•"/>
            </a:pPr>
            <a:r>
              <a:rPr lang="en-AU" dirty="0"/>
              <a:t>“I see vaping a lot now. What do you think about it?” </a:t>
            </a:r>
          </a:p>
          <a:p>
            <a:pPr marL="342900" indent="-342900">
              <a:buFont typeface="Arial" panose="020B0604020202020204" pitchFamily="34" charset="0"/>
              <a:buChar char="•"/>
            </a:pPr>
            <a:r>
              <a:rPr lang="en-AU" dirty="0"/>
              <a:t>“Have you seen or heard much about vapes?”</a:t>
            </a:r>
          </a:p>
        </p:txBody>
      </p:sp>
      <p:sp>
        <p:nvSpPr>
          <p:cNvPr id="3" name="Content Placeholder 2">
            <a:extLst>
              <a:ext uri="{FF2B5EF4-FFF2-40B4-BE49-F238E27FC236}">
                <a16:creationId xmlns:a16="http://schemas.microsoft.com/office/drawing/2014/main" id="{1D26E79F-DEB2-0F16-1337-DAC92BCA799D}"/>
              </a:ext>
            </a:extLst>
          </p:cNvPr>
          <p:cNvSpPr>
            <a:spLocks noGrp="1"/>
          </p:cNvSpPr>
          <p:nvPr>
            <p:ph idx="4294967295"/>
          </p:nvPr>
        </p:nvSpPr>
        <p:spPr>
          <a:xfrm>
            <a:off x="839787" y="2009548"/>
            <a:ext cx="5096555" cy="4561035"/>
          </a:xfrm>
        </p:spPr>
        <p:txBody>
          <a:bodyPr vert="horz" lIns="91440" tIns="45720" rIns="91440" bIns="45720" rtlCol="0" anchor="t">
            <a:noAutofit/>
          </a:bodyPr>
          <a:lstStyle/>
          <a:p>
            <a:pPr marL="0" indent="0">
              <a:buNone/>
            </a:pPr>
            <a:r>
              <a:rPr lang="en-AU" b="1" dirty="0">
                <a:solidFill>
                  <a:schemeClr val="accent1"/>
                </a:solidFill>
              </a:rPr>
              <a:t>Choose a calm and safe time to talk:</a:t>
            </a:r>
          </a:p>
          <a:p>
            <a:pPr marL="342900" lvl="0" indent="-342900">
              <a:spcAft>
                <a:spcPts val="600"/>
              </a:spcAft>
              <a:buFont typeface="Arial" panose="020B0604020202020204" pitchFamily="34" charset="0"/>
              <a:buChar char="•"/>
            </a:pPr>
            <a:r>
              <a:rPr lang="en-AU" dirty="0"/>
              <a:t>When side-by-side doing daily activities (cooking, walking)</a:t>
            </a:r>
          </a:p>
          <a:p>
            <a:pPr marL="342900" lvl="0" indent="-342900">
              <a:spcAft>
                <a:spcPts val="600"/>
              </a:spcAft>
              <a:buFont typeface="Arial" panose="020B0604020202020204" pitchFamily="34" charset="0"/>
              <a:buChar char="•"/>
            </a:pPr>
            <a:r>
              <a:rPr lang="en-AU" dirty="0"/>
              <a:t>When vaping comes up in school, social media or TV</a:t>
            </a:r>
          </a:p>
          <a:p>
            <a:pPr marL="342900" lvl="0" indent="-342900">
              <a:spcAft>
                <a:spcPts val="600"/>
              </a:spcAft>
              <a:buFont typeface="Arial" panose="020B0604020202020204" pitchFamily="34" charset="0"/>
              <a:buChar char="•"/>
            </a:pPr>
            <a:r>
              <a:rPr lang="en-AU" dirty="0"/>
              <a:t>When your child starts talking about it</a:t>
            </a:r>
          </a:p>
        </p:txBody>
      </p:sp>
      <p:sp>
        <p:nvSpPr>
          <p:cNvPr id="2" name="Title 1">
            <a:extLst>
              <a:ext uri="{FF2B5EF4-FFF2-40B4-BE49-F238E27FC236}">
                <a16:creationId xmlns:a16="http://schemas.microsoft.com/office/drawing/2014/main" id="{E93E7349-21E0-F0FD-C3C4-2685F2BC2C0C}"/>
              </a:ext>
            </a:extLst>
          </p:cNvPr>
          <p:cNvSpPr>
            <a:spLocks noGrp="1"/>
          </p:cNvSpPr>
          <p:nvPr>
            <p:ph type="title"/>
          </p:nvPr>
        </p:nvSpPr>
        <p:spPr/>
        <p:txBody>
          <a:bodyPr/>
          <a:lstStyle/>
          <a:p>
            <a:r>
              <a:rPr lang="en-AU" dirty="0">
                <a:solidFill>
                  <a:schemeClr val="bg1"/>
                </a:solidFill>
              </a:rPr>
              <a:t>Starting the conversation</a:t>
            </a:r>
          </a:p>
        </p:txBody>
      </p:sp>
    </p:spTree>
    <p:extLst>
      <p:ext uri="{BB962C8B-B14F-4D97-AF65-F5344CB8AC3E}">
        <p14:creationId xmlns:p14="http://schemas.microsoft.com/office/powerpoint/2010/main" val="2278694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5A83D94-55C8-1916-1E8E-B97DCA0062C2}"/>
              </a:ext>
              <a:ext uri="{C183D7F6-B498-43B3-948B-1728B52AA6E4}">
                <adec:decorative xmlns:adec="http://schemas.microsoft.com/office/drawing/2017/decorative" val="1"/>
              </a:ext>
            </a:extLst>
          </p:cNvPr>
          <p:cNvSpPr/>
          <p:nvPr/>
        </p:nvSpPr>
        <p:spPr>
          <a:xfrm>
            <a:off x="839788" y="3353610"/>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4" name="Rectangle 13">
            <a:extLst>
              <a:ext uri="{FF2B5EF4-FFF2-40B4-BE49-F238E27FC236}">
                <a16:creationId xmlns:a16="http://schemas.microsoft.com/office/drawing/2014/main" id="{F1AFD710-5FF9-393C-D555-9E6B0CCDD8C7}"/>
              </a:ext>
              <a:ext uri="{C183D7F6-B498-43B3-948B-1728B52AA6E4}">
                <adec:decorative xmlns:adec="http://schemas.microsoft.com/office/drawing/2017/decorative" val="1"/>
              </a:ext>
            </a:extLst>
          </p:cNvPr>
          <p:cNvSpPr/>
          <p:nvPr/>
        </p:nvSpPr>
        <p:spPr>
          <a:xfrm>
            <a:off x="839788" y="3887447"/>
            <a:ext cx="4978402" cy="7320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5" name="Rectangle 14">
            <a:extLst>
              <a:ext uri="{FF2B5EF4-FFF2-40B4-BE49-F238E27FC236}">
                <a16:creationId xmlns:a16="http://schemas.microsoft.com/office/drawing/2014/main" id="{14C5988E-96D7-7A66-D841-8BA0FDDBBC2E}"/>
              </a:ext>
              <a:ext uri="{C183D7F6-B498-43B3-948B-1728B52AA6E4}">
                <adec:decorative xmlns:adec="http://schemas.microsoft.com/office/drawing/2017/decorative" val="1"/>
              </a:ext>
            </a:extLst>
          </p:cNvPr>
          <p:cNvSpPr/>
          <p:nvPr/>
        </p:nvSpPr>
        <p:spPr>
          <a:xfrm>
            <a:off x="839788" y="4689030"/>
            <a:ext cx="4978402" cy="8824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0" name="Rectangle 9">
            <a:extLst>
              <a:ext uri="{FF2B5EF4-FFF2-40B4-BE49-F238E27FC236}">
                <a16:creationId xmlns:a16="http://schemas.microsoft.com/office/drawing/2014/main" id="{EF39311D-8AFF-7891-4AE9-E28CCB640353}"/>
              </a:ext>
              <a:ext uri="{C183D7F6-B498-43B3-948B-1728B52AA6E4}">
                <adec:decorative xmlns:adec="http://schemas.microsoft.com/office/drawing/2017/decorative" val="1"/>
              </a:ext>
            </a:extLst>
          </p:cNvPr>
          <p:cNvSpPr/>
          <p:nvPr/>
        </p:nvSpPr>
        <p:spPr>
          <a:xfrm>
            <a:off x="839788" y="2035448"/>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5" name="Rectangle 4">
            <a:extLst>
              <a:ext uri="{FF2B5EF4-FFF2-40B4-BE49-F238E27FC236}">
                <a16:creationId xmlns:a16="http://schemas.microsoft.com/office/drawing/2014/main" id="{983E4135-E85E-CCBC-D6E8-7CFECEC825BF}"/>
              </a:ext>
              <a:ext uri="{C183D7F6-B498-43B3-948B-1728B52AA6E4}">
                <adec:decorative xmlns:adec="http://schemas.microsoft.com/office/drawing/2017/decorative" val="1"/>
              </a:ext>
            </a:extLst>
          </p:cNvPr>
          <p:cNvSpPr/>
          <p:nvPr/>
        </p:nvSpPr>
        <p:spPr>
          <a:xfrm>
            <a:off x="839788" y="2563349"/>
            <a:ext cx="4978402" cy="7320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pic>
        <p:nvPicPr>
          <p:cNvPr id="17" name="Picture 16">
            <a:extLst>
              <a:ext uri="{FF2B5EF4-FFF2-40B4-BE49-F238E27FC236}">
                <a16:creationId xmlns:a16="http://schemas.microsoft.com/office/drawing/2014/main" id="{311BA980-BE79-9954-82F4-25C65EB1F61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8558"/>
          <a:stretch>
            <a:fillRect/>
          </a:stretch>
        </p:blipFill>
        <p:spPr>
          <a:xfrm>
            <a:off x="6095999" y="1871807"/>
            <a:ext cx="7107255" cy="4833793"/>
          </a:xfrm>
          <a:prstGeom prst="rect">
            <a:avLst/>
          </a:prstGeom>
        </p:spPr>
      </p:pic>
      <p:sp>
        <p:nvSpPr>
          <p:cNvPr id="3" name="Content Placeholder 2">
            <a:extLst>
              <a:ext uri="{FF2B5EF4-FFF2-40B4-BE49-F238E27FC236}">
                <a16:creationId xmlns:a16="http://schemas.microsoft.com/office/drawing/2014/main" id="{804480AF-3560-87AF-B716-F22C1AEAEFD1}"/>
              </a:ext>
            </a:extLst>
          </p:cNvPr>
          <p:cNvSpPr>
            <a:spLocks noGrp="1"/>
          </p:cNvSpPr>
          <p:nvPr>
            <p:ph idx="4294967295"/>
          </p:nvPr>
        </p:nvSpPr>
        <p:spPr>
          <a:xfrm>
            <a:off x="839788" y="2035448"/>
            <a:ext cx="4968875" cy="4351338"/>
          </a:xfrm>
        </p:spPr>
        <p:txBody>
          <a:bodyPr vert="horz" lIns="91440" tIns="45720" rIns="91440" bIns="45720" rtlCol="0" anchor="t">
            <a:noAutofit/>
          </a:bodyPr>
          <a:lstStyle/>
          <a:p>
            <a:pPr marL="342900" lvl="0" indent="-342900">
              <a:spcBef>
                <a:spcPts val="600"/>
              </a:spcBef>
              <a:buFont typeface="Arial" panose="020B0604020202020204" pitchFamily="34" charset="0"/>
              <a:buChar char="•"/>
            </a:pPr>
            <a:r>
              <a:rPr lang="en-AU"/>
              <a:t>Curiosity or wanting to experiment </a:t>
            </a:r>
          </a:p>
          <a:p>
            <a:pPr marL="342900" lvl="0" indent="-342900">
              <a:spcBef>
                <a:spcPts val="600"/>
              </a:spcBef>
              <a:buFont typeface="Arial" panose="020B0604020202020204" pitchFamily="34" charset="0"/>
              <a:buChar char="•"/>
            </a:pPr>
            <a:r>
              <a:rPr lang="en-AU"/>
              <a:t>Flavours and smells – sweet or fruity flavours</a:t>
            </a:r>
          </a:p>
          <a:p>
            <a:pPr marL="342900" lvl="0" indent="-342900">
              <a:spcBef>
                <a:spcPts val="600"/>
              </a:spcBef>
              <a:buFont typeface="Arial" panose="020B0604020202020204" pitchFamily="34" charset="0"/>
              <a:buChar char="•"/>
            </a:pPr>
            <a:r>
              <a:rPr lang="en-AU"/>
              <a:t>Peer pressure or wanting to fit in</a:t>
            </a:r>
          </a:p>
          <a:p>
            <a:pPr marL="342900" lvl="0" indent="-342900">
              <a:spcBef>
                <a:spcPts val="600"/>
              </a:spcBef>
              <a:buFont typeface="Arial" panose="020B0604020202020204" pitchFamily="34" charset="0"/>
              <a:buChar char="•"/>
            </a:pPr>
            <a:r>
              <a:rPr lang="en-AU"/>
              <a:t>Stress, anxiety or coping with emotions</a:t>
            </a:r>
          </a:p>
          <a:p>
            <a:pPr marL="342900" lvl="0" indent="-342900">
              <a:spcBef>
                <a:spcPts val="600"/>
              </a:spcBef>
              <a:buFont typeface="Arial" panose="020B0604020202020204" pitchFamily="34" charset="0"/>
              <a:buChar char="•"/>
            </a:pPr>
            <a:r>
              <a:rPr lang="en-AU"/>
              <a:t>Seeing vaping on social media makes it look normal </a:t>
            </a:r>
          </a:p>
          <a:p>
            <a:pPr marL="0" indent="0">
              <a:buNone/>
            </a:pPr>
            <a:endParaRPr lang="en-AU"/>
          </a:p>
        </p:txBody>
      </p:sp>
      <p:sp>
        <p:nvSpPr>
          <p:cNvPr id="2" name="Title 1">
            <a:extLst>
              <a:ext uri="{FF2B5EF4-FFF2-40B4-BE49-F238E27FC236}">
                <a16:creationId xmlns:a16="http://schemas.microsoft.com/office/drawing/2014/main" id="{55EC91B0-F9BB-2940-7E66-A81AA5AD8323}"/>
              </a:ext>
            </a:extLst>
          </p:cNvPr>
          <p:cNvSpPr>
            <a:spLocks noGrp="1"/>
          </p:cNvSpPr>
          <p:nvPr>
            <p:ph type="title"/>
          </p:nvPr>
        </p:nvSpPr>
        <p:spPr/>
        <p:txBody>
          <a:bodyPr/>
          <a:lstStyle/>
          <a:p>
            <a:r>
              <a:rPr lang="en-AU" dirty="0">
                <a:solidFill>
                  <a:schemeClr val="bg1"/>
                </a:solidFill>
              </a:rPr>
              <a:t>Why young people might try vaping</a:t>
            </a:r>
          </a:p>
        </p:txBody>
      </p:sp>
    </p:spTree>
    <p:extLst>
      <p:ext uri="{BB962C8B-B14F-4D97-AF65-F5344CB8AC3E}">
        <p14:creationId xmlns:p14="http://schemas.microsoft.com/office/powerpoint/2010/main" val="747923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4DCB43E-6912-C82F-22A2-C95737555FF4}"/>
              </a:ext>
              <a:ext uri="{C183D7F6-B498-43B3-948B-1728B52AA6E4}">
                <adec:decorative xmlns:adec="http://schemas.microsoft.com/office/drawing/2017/decorative" val="1"/>
              </a:ext>
            </a:extLst>
          </p:cNvPr>
          <p:cNvSpPr/>
          <p:nvPr/>
        </p:nvSpPr>
        <p:spPr>
          <a:xfrm>
            <a:off x="839788" y="2565535"/>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6" name="Rectangle 5">
            <a:extLst>
              <a:ext uri="{FF2B5EF4-FFF2-40B4-BE49-F238E27FC236}">
                <a16:creationId xmlns:a16="http://schemas.microsoft.com/office/drawing/2014/main" id="{526EA421-2129-3E56-499D-518A0591999A}"/>
              </a:ext>
              <a:ext uri="{C183D7F6-B498-43B3-948B-1728B52AA6E4}">
                <adec:decorative xmlns:adec="http://schemas.microsoft.com/office/drawing/2017/decorative" val="1"/>
              </a:ext>
            </a:extLst>
          </p:cNvPr>
          <p:cNvSpPr/>
          <p:nvPr/>
        </p:nvSpPr>
        <p:spPr>
          <a:xfrm>
            <a:off x="839788" y="3095622"/>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7" name="Rectangle 6">
            <a:extLst>
              <a:ext uri="{FF2B5EF4-FFF2-40B4-BE49-F238E27FC236}">
                <a16:creationId xmlns:a16="http://schemas.microsoft.com/office/drawing/2014/main" id="{35BC5B87-94F1-38E1-50D3-3FEDB6A286C3}"/>
              </a:ext>
              <a:ext uri="{C183D7F6-B498-43B3-948B-1728B52AA6E4}">
                <adec:decorative xmlns:adec="http://schemas.microsoft.com/office/drawing/2017/decorative" val="1"/>
              </a:ext>
            </a:extLst>
          </p:cNvPr>
          <p:cNvSpPr/>
          <p:nvPr/>
        </p:nvSpPr>
        <p:spPr>
          <a:xfrm>
            <a:off x="839788" y="3625708"/>
            <a:ext cx="4978402" cy="7405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0" name="Rectangle 9">
            <a:extLst>
              <a:ext uri="{FF2B5EF4-FFF2-40B4-BE49-F238E27FC236}">
                <a16:creationId xmlns:a16="http://schemas.microsoft.com/office/drawing/2014/main" id="{747F8563-CC19-6231-55D8-7D87471FAF48}"/>
              </a:ext>
              <a:ext uri="{C183D7F6-B498-43B3-948B-1728B52AA6E4}">
                <adec:decorative xmlns:adec="http://schemas.microsoft.com/office/drawing/2017/decorative" val="1"/>
              </a:ext>
            </a:extLst>
          </p:cNvPr>
          <p:cNvSpPr/>
          <p:nvPr/>
        </p:nvSpPr>
        <p:spPr>
          <a:xfrm>
            <a:off x="839788" y="2035448"/>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3" name="Content Placeholder 2">
            <a:extLst>
              <a:ext uri="{FF2B5EF4-FFF2-40B4-BE49-F238E27FC236}">
                <a16:creationId xmlns:a16="http://schemas.microsoft.com/office/drawing/2014/main" id="{4299E0EA-EB20-552A-8C91-3A9633DC1960}"/>
              </a:ext>
            </a:extLst>
          </p:cNvPr>
          <p:cNvSpPr>
            <a:spLocks noGrp="1"/>
          </p:cNvSpPr>
          <p:nvPr>
            <p:ph idx="4294967295"/>
          </p:nvPr>
        </p:nvSpPr>
        <p:spPr>
          <a:xfrm>
            <a:off x="836612" y="2035448"/>
            <a:ext cx="4848571" cy="4351338"/>
          </a:xfrm>
        </p:spPr>
        <p:txBody>
          <a:bodyPr vert="horz" lIns="91440" tIns="45720" rIns="91440" bIns="45720" rtlCol="0" anchor="t">
            <a:noAutofit/>
          </a:bodyPr>
          <a:lstStyle/>
          <a:p>
            <a:pPr marL="342900" lvl="0" indent="-342900">
              <a:spcBef>
                <a:spcPts val="600"/>
              </a:spcBef>
              <a:buFont typeface="Arial" panose="020B0604020202020204" pitchFamily="34" charset="0"/>
              <a:buChar char="•"/>
            </a:pPr>
            <a:r>
              <a:rPr lang="en-AU"/>
              <a:t>Support their choice not to vape</a:t>
            </a:r>
          </a:p>
          <a:p>
            <a:pPr marL="342900" lvl="0" indent="-342900">
              <a:spcBef>
                <a:spcPts val="600"/>
              </a:spcBef>
              <a:buFont typeface="Arial" panose="020B0604020202020204" pitchFamily="34" charset="0"/>
              <a:buChar char="•"/>
            </a:pPr>
            <a:r>
              <a:rPr lang="en-AU"/>
              <a:t>Talk about managing peer pressure </a:t>
            </a:r>
          </a:p>
          <a:p>
            <a:pPr marL="342900" indent="-342900">
              <a:spcBef>
                <a:spcPts val="600"/>
              </a:spcBef>
              <a:buFont typeface="Arial" panose="020B0604020202020204" pitchFamily="34" charset="0"/>
              <a:buChar char="•"/>
            </a:pPr>
            <a:r>
              <a:rPr lang="en-AU">
                <a:ea typeface="Cambria"/>
              </a:rPr>
              <a:t>Help them practise saying “No”</a:t>
            </a:r>
          </a:p>
          <a:p>
            <a:pPr marL="342900" lvl="0" indent="-342900">
              <a:spcBef>
                <a:spcPts val="600"/>
              </a:spcBef>
              <a:buFont typeface="Arial" panose="020B0604020202020204" pitchFamily="34" charset="0"/>
              <a:buChar char="•"/>
            </a:pPr>
            <a:r>
              <a:rPr lang="en-AU"/>
              <a:t>Tell them they can come to you anytime</a:t>
            </a:r>
          </a:p>
          <a:p>
            <a:pPr lvl="0"/>
            <a:endParaRPr lang="en-AU"/>
          </a:p>
          <a:p>
            <a:pPr marL="342900" indent="-342900">
              <a:buFont typeface="Arial" panose="020B0604020202020204" pitchFamily="34" charset="0"/>
              <a:buChar char="•"/>
            </a:pPr>
            <a:endParaRPr lang="en-AU"/>
          </a:p>
        </p:txBody>
      </p:sp>
      <p:pic>
        <p:nvPicPr>
          <p:cNvPr id="12" name="Picture 11">
            <a:extLst>
              <a:ext uri="{FF2B5EF4-FFF2-40B4-BE49-F238E27FC236}">
                <a16:creationId xmlns:a16="http://schemas.microsoft.com/office/drawing/2014/main" id="{96D12717-729C-45C2-2145-CF4C911848A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12" y="1908520"/>
            <a:ext cx="8670952" cy="5075397"/>
          </a:xfrm>
          <a:prstGeom prst="rect">
            <a:avLst/>
          </a:prstGeom>
        </p:spPr>
      </p:pic>
      <p:sp>
        <p:nvSpPr>
          <p:cNvPr id="2" name="Title 1">
            <a:extLst>
              <a:ext uri="{FF2B5EF4-FFF2-40B4-BE49-F238E27FC236}">
                <a16:creationId xmlns:a16="http://schemas.microsoft.com/office/drawing/2014/main" id="{5DF8D7D1-4D68-86F0-9F79-097698472AD5}"/>
              </a:ext>
            </a:extLst>
          </p:cNvPr>
          <p:cNvSpPr>
            <a:spLocks noGrp="1"/>
          </p:cNvSpPr>
          <p:nvPr>
            <p:ph type="title"/>
          </p:nvPr>
        </p:nvSpPr>
        <p:spPr/>
        <p:txBody>
          <a:bodyPr/>
          <a:lstStyle/>
          <a:p>
            <a:r>
              <a:rPr lang="en-AU" dirty="0">
                <a:solidFill>
                  <a:schemeClr val="bg1"/>
                </a:solidFill>
              </a:rPr>
              <a:t>If your child is </a:t>
            </a:r>
            <a:r>
              <a:rPr lang="en-AU" u="sng" dirty="0">
                <a:solidFill>
                  <a:schemeClr val="bg1"/>
                </a:solidFill>
              </a:rPr>
              <a:t>not</a:t>
            </a:r>
            <a:r>
              <a:rPr lang="en-AU" dirty="0">
                <a:solidFill>
                  <a:schemeClr val="bg1"/>
                </a:solidFill>
              </a:rPr>
              <a:t> vaping</a:t>
            </a:r>
          </a:p>
        </p:txBody>
      </p:sp>
    </p:spTree>
    <p:extLst>
      <p:ext uri="{BB962C8B-B14F-4D97-AF65-F5344CB8AC3E}">
        <p14:creationId xmlns:p14="http://schemas.microsoft.com/office/powerpoint/2010/main" val="1579532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459D37-3198-3793-7F83-6980E7637CDC}"/>
              </a:ext>
              <a:ext uri="{C183D7F6-B498-43B3-948B-1728B52AA6E4}">
                <adec:decorative xmlns:adec="http://schemas.microsoft.com/office/drawing/2017/decorative" val="1"/>
              </a:ext>
            </a:extLst>
          </p:cNvPr>
          <p:cNvSpPr/>
          <p:nvPr/>
        </p:nvSpPr>
        <p:spPr>
          <a:xfrm>
            <a:off x="839788" y="2853650"/>
            <a:ext cx="5256212" cy="5577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7" name="Rectangle 6">
            <a:extLst>
              <a:ext uri="{FF2B5EF4-FFF2-40B4-BE49-F238E27FC236}">
                <a16:creationId xmlns:a16="http://schemas.microsoft.com/office/drawing/2014/main" id="{A98B8172-D264-E509-DA63-DAB0C44B0F9D}"/>
              </a:ext>
              <a:ext uri="{C183D7F6-B498-43B3-948B-1728B52AA6E4}">
                <adec:decorative xmlns:adec="http://schemas.microsoft.com/office/drawing/2017/decorative" val="1"/>
              </a:ext>
            </a:extLst>
          </p:cNvPr>
          <p:cNvSpPr/>
          <p:nvPr/>
        </p:nvSpPr>
        <p:spPr>
          <a:xfrm>
            <a:off x="839788" y="3463250"/>
            <a:ext cx="5256212" cy="5577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2" name="Rectangle 11">
            <a:extLst>
              <a:ext uri="{FF2B5EF4-FFF2-40B4-BE49-F238E27FC236}">
                <a16:creationId xmlns:a16="http://schemas.microsoft.com/office/drawing/2014/main" id="{CC613483-6E26-143B-B336-81468FCF153A}"/>
              </a:ext>
              <a:ext uri="{C183D7F6-B498-43B3-948B-1728B52AA6E4}">
                <adec:decorative xmlns:adec="http://schemas.microsoft.com/office/drawing/2017/decorative" val="1"/>
              </a:ext>
            </a:extLst>
          </p:cNvPr>
          <p:cNvSpPr/>
          <p:nvPr/>
        </p:nvSpPr>
        <p:spPr>
          <a:xfrm>
            <a:off x="839788" y="4075689"/>
            <a:ext cx="5256212" cy="5577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0" name="Rectangle 9">
            <a:extLst>
              <a:ext uri="{FF2B5EF4-FFF2-40B4-BE49-F238E27FC236}">
                <a16:creationId xmlns:a16="http://schemas.microsoft.com/office/drawing/2014/main" id="{17B64E04-904A-F8F6-8F23-67B8BB21AD24}"/>
              </a:ext>
              <a:ext uri="{C183D7F6-B498-43B3-948B-1728B52AA6E4}">
                <adec:decorative xmlns:adec="http://schemas.microsoft.com/office/drawing/2017/decorative" val="1"/>
              </a:ext>
            </a:extLst>
          </p:cNvPr>
          <p:cNvSpPr/>
          <p:nvPr/>
        </p:nvSpPr>
        <p:spPr>
          <a:xfrm>
            <a:off x="839788" y="2035448"/>
            <a:ext cx="5256212" cy="7634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pic>
        <p:nvPicPr>
          <p:cNvPr id="16" name="Picture 15" descr="Diagram illustrating nicotine dependence cycle with four stages connected by arrows in a circular flow. Stages include nicotine intake, pleasure response, tolerance development, and withdrawal symptoms, each represented by purple icons and text.">
            <a:extLst>
              <a:ext uri="{FF2B5EF4-FFF2-40B4-BE49-F238E27FC236}">
                <a16:creationId xmlns:a16="http://schemas.microsoft.com/office/drawing/2014/main" id="{32D9A262-F8D4-65BF-6814-4A6F8C018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8730" y="956930"/>
            <a:ext cx="10693180" cy="6613452"/>
          </a:xfrm>
          <a:prstGeom prst="rect">
            <a:avLst/>
          </a:prstGeom>
        </p:spPr>
      </p:pic>
      <p:sp>
        <p:nvSpPr>
          <p:cNvPr id="19" name="TextBox 18">
            <a:extLst>
              <a:ext uri="{FF2B5EF4-FFF2-40B4-BE49-F238E27FC236}">
                <a16:creationId xmlns:a16="http://schemas.microsoft.com/office/drawing/2014/main" id="{78562D4B-6DDE-05AB-004C-C6847BA186D5}"/>
              </a:ext>
            </a:extLst>
          </p:cNvPr>
          <p:cNvSpPr txBox="1"/>
          <p:nvPr/>
        </p:nvSpPr>
        <p:spPr>
          <a:xfrm>
            <a:off x="5808663" y="6119336"/>
            <a:ext cx="2446639" cy="861774"/>
          </a:xfrm>
          <a:prstGeom prst="rect">
            <a:avLst/>
          </a:prstGeom>
          <a:noFill/>
        </p:spPr>
        <p:txBody>
          <a:bodyPr wrap="square" lIns="0" tIns="0" rIns="0" bIns="0" rtlCol="0">
            <a:spAutoFit/>
          </a:bodyPr>
          <a:lstStyle/>
          <a:p>
            <a:pPr algn="r"/>
            <a:r>
              <a:rPr lang="en-AU" sz="1400">
                <a:solidFill>
                  <a:schemeClr val="tx2"/>
                </a:solidFill>
              </a:rPr>
              <a:t>Withdrawal increases the urge to smoke or vape again for more nicotine</a:t>
            </a:r>
          </a:p>
          <a:p>
            <a:pPr algn="r"/>
            <a:endParaRPr lang="en-US" sz="1400">
              <a:solidFill>
                <a:schemeClr val="tx2"/>
              </a:solidFill>
            </a:endParaRPr>
          </a:p>
        </p:txBody>
      </p:sp>
      <p:sp>
        <p:nvSpPr>
          <p:cNvPr id="18" name="TextBox 17">
            <a:extLst>
              <a:ext uri="{FF2B5EF4-FFF2-40B4-BE49-F238E27FC236}">
                <a16:creationId xmlns:a16="http://schemas.microsoft.com/office/drawing/2014/main" id="{18B7EF0B-A09E-2CA1-F0A9-8A15BE0E6E26}"/>
              </a:ext>
            </a:extLst>
          </p:cNvPr>
          <p:cNvSpPr txBox="1"/>
          <p:nvPr/>
        </p:nvSpPr>
        <p:spPr>
          <a:xfrm>
            <a:off x="10887740" y="4826674"/>
            <a:ext cx="1304260" cy="1292662"/>
          </a:xfrm>
          <a:prstGeom prst="rect">
            <a:avLst/>
          </a:prstGeom>
          <a:noFill/>
        </p:spPr>
        <p:txBody>
          <a:bodyPr wrap="square" lIns="0" tIns="0" rIns="0" bIns="0" rtlCol="0">
            <a:spAutoFit/>
          </a:bodyPr>
          <a:lstStyle/>
          <a:p>
            <a:r>
              <a:rPr lang="en-AU" sz="1400" dirty="0">
                <a:solidFill>
                  <a:schemeClr val="tx2"/>
                </a:solidFill>
              </a:rPr>
              <a:t>Dopamine levels drop, which causes withdrawal symptoms</a:t>
            </a:r>
          </a:p>
          <a:p>
            <a:pPr algn="l"/>
            <a:endParaRPr lang="en-US" sz="1400" dirty="0">
              <a:solidFill>
                <a:schemeClr val="tx2"/>
              </a:solidFill>
            </a:endParaRPr>
          </a:p>
        </p:txBody>
      </p:sp>
      <p:sp>
        <p:nvSpPr>
          <p:cNvPr id="17" name="TextBox 16">
            <a:extLst>
              <a:ext uri="{FF2B5EF4-FFF2-40B4-BE49-F238E27FC236}">
                <a16:creationId xmlns:a16="http://schemas.microsoft.com/office/drawing/2014/main" id="{54F2C107-7038-254B-CF40-5218CA4E33E6}"/>
              </a:ext>
            </a:extLst>
          </p:cNvPr>
          <p:cNvSpPr txBox="1"/>
          <p:nvPr/>
        </p:nvSpPr>
        <p:spPr>
          <a:xfrm>
            <a:off x="10086229" y="2043339"/>
            <a:ext cx="2041450" cy="861774"/>
          </a:xfrm>
          <a:prstGeom prst="rect">
            <a:avLst/>
          </a:prstGeom>
          <a:noFill/>
        </p:spPr>
        <p:txBody>
          <a:bodyPr wrap="square" lIns="0" tIns="0" rIns="0" bIns="0" rtlCol="0">
            <a:spAutoFit/>
          </a:bodyPr>
          <a:lstStyle/>
          <a:p>
            <a:r>
              <a:rPr lang="en-AU" sz="1400" dirty="0">
                <a:solidFill>
                  <a:schemeClr val="tx2"/>
                </a:solidFill>
              </a:rPr>
              <a:t>Nicotine makes the brain release dopamine, a ‘feel-good’ chemical</a:t>
            </a:r>
          </a:p>
          <a:p>
            <a:pPr algn="l"/>
            <a:endParaRPr lang="en-US" sz="1400" dirty="0">
              <a:solidFill>
                <a:schemeClr val="tx2"/>
              </a:solidFill>
            </a:endParaRPr>
          </a:p>
        </p:txBody>
      </p:sp>
      <p:sp>
        <p:nvSpPr>
          <p:cNvPr id="20" name="TextBox 19">
            <a:extLst>
              <a:ext uri="{FF2B5EF4-FFF2-40B4-BE49-F238E27FC236}">
                <a16:creationId xmlns:a16="http://schemas.microsoft.com/office/drawing/2014/main" id="{AFFFC308-3902-0BB2-4ADB-16E735DE4EC9}"/>
              </a:ext>
            </a:extLst>
          </p:cNvPr>
          <p:cNvSpPr txBox="1"/>
          <p:nvPr/>
        </p:nvSpPr>
        <p:spPr>
          <a:xfrm>
            <a:off x="6058632" y="2487901"/>
            <a:ext cx="1101775" cy="1077218"/>
          </a:xfrm>
          <a:prstGeom prst="rect">
            <a:avLst/>
          </a:prstGeom>
          <a:noFill/>
        </p:spPr>
        <p:txBody>
          <a:bodyPr wrap="square" lIns="0" tIns="0" rIns="0" bIns="0" rtlCol="0">
            <a:spAutoFit/>
          </a:bodyPr>
          <a:lstStyle/>
          <a:p>
            <a:pPr algn="r"/>
            <a:r>
              <a:rPr lang="en-AU" sz="1400" dirty="0">
                <a:solidFill>
                  <a:schemeClr val="tx2"/>
                </a:solidFill>
              </a:rPr>
              <a:t>Nicotine reaches the brain by smoking or vaping</a:t>
            </a:r>
          </a:p>
        </p:txBody>
      </p:sp>
      <p:sp>
        <p:nvSpPr>
          <p:cNvPr id="3" name="Content Placeholder 2">
            <a:extLst>
              <a:ext uri="{FF2B5EF4-FFF2-40B4-BE49-F238E27FC236}">
                <a16:creationId xmlns:a16="http://schemas.microsoft.com/office/drawing/2014/main" id="{B060CCAB-ACF8-5170-5B3A-C793D4059FD6}"/>
              </a:ext>
              <a:ext uri="{C183D7F6-B498-43B3-948B-1728B52AA6E4}">
                <adec:decorative xmlns:adec="http://schemas.microsoft.com/office/drawing/2017/decorative" val="0"/>
              </a:ext>
            </a:extLst>
          </p:cNvPr>
          <p:cNvSpPr>
            <a:spLocks noGrp="1"/>
          </p:cNvSpPr>
          <p:nvPr>
            <p:ph idx="4294967295"/>
          </p:nvPr>
        </p:nvSpPr>
        <p:spPr>
          <a:xfrm>
            <a:off x="836613" y="2035448"/>
            <a:ext cx="4499747" cy="4351338"/>
          </a:xfrm>
        </p:spPr>
        <p:txBody>
          <a:bodyPr vert="horz" lIns="91440" tIns="45720" rIns="91440" bIns="45720" rtlCol="0" anchor="t">
            <a:noAutofit/>
          </a:bodyPr>
          <a:lstStyle/>
          <a:p>
            <a:pPr marL="342900" indent="-342900">
              <a:spcBef>
                <a:spcPts val="1200"/>
              </a:spcBef>
              <a:buFont typeface="Arial" panose="020B0604020202020204" pitchFamily="34" charset="0"/>
              <a:buChar char="•"/>
            </a:pPr>
            <a:r>
              <a:rPr lang="en-AU" dirty="0"/>
              <a:t>Nicotine is addictive and affects your brain</a:t>
            </a:r>
          </a:p>
          <a:p>
            <a:pPr marL="342900" indent="-342900">
              <a:spcBef>
                <a:spcPts val="1200"/>
              </a:spcBef>
              <a:buFont typeface="Arial" panose="020B0604020202020204" pitchFamily="34" charset="0"/>
              <a:buChar char="•"/>
            </a:pPr>
            <a:r>
              <a:rPr lang="en-AU" dirty="0">
                <a:ea typeface="Cambria"/>
              </a:rPr>
              <a:t>It can make quitting hard</a:t>
            </a:r>
          </a:p>
          <a:p>
            <a:pPr marL="342900" indent="-342900">
              <a:spcBef>
                <a:spcPts val="1200"/>
              </a:spcBef>
              <a:buFont typeface="Arial" panose="020B0604020202020204" pitchFamily="34" charset="0"/>
              <a:buChar char="•"/>
            </a:pPr>
            <a:r>
              <a:rPr lang="en-AU" dirty="0">
                <a:ea typeface="Cambria"/>
              </a:rPr>
              <a:t>Young brains are still growing</a:t>
            </a:r>
          </a:p>
          <a:p>
            <a:pPr marL="342900" indent="-342900">
              <a:spcBef>
                <a:spcPts val="1200"/>
              </a:spcBef>
              <a:buFont typeface="Arial" panose="020B0604020202020204" pitchFamily="34" charset="0"/>
              <a:buChar char="•"/>
            </a:pPr>
            <a:r>
              <a:rPr lang="en-AU" dirty="0"/>
              <a:t>Addiction can happen fast </a:t>
            </a:r>
          </a:p>
          <a:p>
            <a:pPr marL="0" lvl="0" indent="0">
              <a:spcBef>
                <a:spcPts val="600"/>
              </a:spcBef>
              <a:buNone/>
            </a:pPr>
            <a:endParaRPr lang="en-AU" dirty="0"/>
          </a:p>
        </p:txBody>
      </p:sp>
      <p:sp>
        <p:nvSpPr>
          <p:cNvPr id="2" name="Title 1">
            <a:extLst>
              <a:ext uri="{FF2B5EF4-FFF2-40B4-BE49-F238E27FC236}">
                <a16:creationId xmlns:a16="http://schemas.microsoft.com/office/drawing/2014/main" id="{2985E8FC-A994-BCD0-85A8-47F936EC9102}"/>
              </a:ext>
            </a:extLst>
          </p:cNvPr>
          <p:cNvSpPr>
            <a:spLocks noGrp="1"/>
          </p:cNvSpPr>
          <p:nvPr>
            <p:ph type="title"/>
          </p:nvPr>
        </p:nvSpPr>
        <p:spPr/>
        <p:txBody>
          <a:bodyPr/>
          <a:lstStyle/>
          <a:p>
            <a:r>
              <a:rPr lang="en-AU" dirty="0">
                <a:solidFill>
                  <a:schemeClr val="bg1"/>
                </a:solidFill>
              </a:rPr>
              <a:t>About nicotine &amp; addiction</a:t>
            </a:r>
          </a:p>
        </p:txBody>
      </p:sp>
    </p:spTree>
    <p:extLst>
      <p:ext uri="{BB962C8B-B14F-4D97-AF65-F5344CB8AC3E}">
        <p14:creationId xmlns:p14="http://schemas.microsoft.com/office/powerpoint/2010/main" val="2632357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073B2-CE37-C215-BDF9-35A4BB4906DD}"/>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276407BD-9C3A-07CD-DEB3-8833C931CE34}"/>
              </a:ext>
              <a:ext uri="{C183D7F6-B498-43B3-948B-1728B52AA6E4}">
                <adec:decorative xmlns:adec="http://schemas.microsoft.com/office/drawing/2017/decorative" val="1"/>
              </a:ext>
            </a:extLst>
          </p:cNvPr>
          <p:cNvSpPr/>
          <p:nvPr/>
        </p:nvSpPr>
        <p:spPr>
          <a:xfrm>
            <a:off x="839788" y="2898021"/>
            <a:ext cx="5713412" cy="6126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7" name="Rectangle 16">
            <a:extLst>
              <a:ext uri="{FF2B5EF4-FFF2-40B4-BE49-F238E27FC236}">
                <a16:creationId xmlns:a16="http://schemas.microsoft.com/office/drawing/2014/main" id="{B64A2E38-0426-5BBA-1D8A-43690E91ABCD}"/>
              </a:ext>
              <a:ext uri="{C183D7F6-B498-43B3-948B-1728B52AA6E4}">
                <adec:decorative xmlns:adec="http://schemas.microsoft.com/office/drawing/2017/decorative" val="1"/>
              </a:ext>
            </a:extLst>
          </p:cNvPr>
          <p:cNvSpPr/>
          <p:nvPr/>
        </p:nvSpPr>
        <p:spPr>
          <a:xfrm>
            <a:off x="839789" y="3582846"/>
            <a:ext cx="5713412" cy="4850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8" name="Rectangle 17">
            <a:extLst>
              <a:ext uri="{FF2B5EF4-FFF2-40B4-BE49-F238E27FC236}">
                <a16:creationId xmlns:a16="http://schemas.microsoft.com/office/drawing/2014/main" id="{4FECAB05-D24B-C0A2-1C6B-843E64A79768}"/>
              </a:ext>
              <a:ext uri="{C183D7F6-B498-43B3-948B-1728B52AA6E4}">
                <adec:decorative xmlns:adec="http://schemas.microsoft.com/office/drawing/2017/decorative" val="1"/>
              </a:ext>
            </a:extLst>
          </p:cNvPr>
          <p:cNvSpPr/>
          <p:nvPr/>
        </p:nvSpPr>
        <p:spPr>
          <a:xfrm>
            <a:off x="839789" y="4129923"/>
            <a:ext cx="5713412" cy="8317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1" name="Rectangle 10">
            <a:extLst>
              <a:ext uri="{FF2B5EF4-FFF2-40B4-BE49-F238E27FC236}">
                <a16:creationId xmlns:a16="http://schemas.microsoft.com/office/drawing/2014/main" id="{60D8FE2E-DE4E-41AC-9F75-9C7844EDC6DD}"/>
              </a:ext>
              <a:ext uri="{C183D7F6-B498-43B3-948B-1728B52AA6E4}">
                <adec:decorative xmlns:adec="http://schemas.microsoft.com/office/drawing/2017/decorative" val="1"/>
              </a:ext>
            </a:extLst>
          </p:cNvPr>
          <p:cNvSpPr/>
          <p:nvPr/>
        </p:nvSpPr>
        <p:spPr>
          <a:xfrm>
            <a:off x="839788" y="2035447"/>
            <a:ext cx="5713412" cy="7924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9" name="Rectangle 8">
            <a:extLst>
              <a:ext uri="{FF2B5EF4-FFF2-40B4-BE49-F238E27FC236}">
                <a16:creationId xmlns:a16="http://schemas.microsoft.com/office/drawing/2014/main" id="{120D3A64-04B9-2549-EC36-9F7AEC7733F6}"/>
              </a:ext>
            </a:extLst>
          </p:cNvPr>
          <p:cNvSpPr/>
          <p:nvPr/>
        </p:nvSpPr>
        <p:spPr>
          <a:xfrm>
            <a:off x="6722534" y="2056060"/>
            <a:ext cx="3304870" cy="36391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rtl="0">
              <a:spcAft>
                <a:spcPts val="1200"/>
              </a:spcAft>
            </a:pPr>
            <a:r>
              <a:rPr lang="en-US" sz="2000" b="1" i="0" u="none" strike="noStrike" baseline="0" dirty="0">
                <a:solidFill>
                  <a:srgbClr val="441170"/>
                </a:solidFill>
                <a:latin typeface="Public Sans Light"/>
                <a:ea typeface="Segoe UI"/>
                <a:cs typeface="Segoe UI"/>
              </a:rPr>
              <a:t>If you smoke or vape:</a:t>
            </a:r>
            <a:r>
              <a:rPr lang="en-AU" sz="2000" b="1" i="0" dirty="0">
                <a:solidFill>
                  <a:srgbClr val="22272B"/>
                </a:solidFill>
                <a:latin typeface="Public Sans Light"/>
                <a:ea typeface="Segoe UI"/>
                <a:cs typeface="Segoe UI"/>
              </a:rPr>
              <a:t>​</a:t>
            </a:r>
          </a:p>
          <a:p>
            <a:pPr algn="l" rtl="0">
              <a:spcAft>
                <a:spcPts val="1200"/>
              </a:spcAft>
            </a:pPr>
            <a:r>
              <a:rPr lang="en-US" sz="2000" b="0" i="0" u="none" strike="noStrike" baseline="0" dirty="0">
                <a:solidFill>
                  <a:srgbClr val="441170"/>
                </a:solidFill>
                <a:latin typeface="Public Sans Light"/>
                <a:ea typeface="Segoe UI"/>
                <a:cs typeface="Segoe UI"/>
              </a:rPr>
              <a:t>Being honest can help your young person. It shows you know how hard stopping is. Trying to be healthy sets a good example. Be kind to yourself. Change takes time. Getting help for yourself can also help your young person</a:t>
            </a:r>
            <a:r>
              <a:rPr lang="en-US" sz="1800" b="0" i="0" u="none" strike="noStrike" baseline="0" dirty="0">
                <a:solidFill>
                  <a:srgbClr val="441170"/>
                </a:solidFill>
                <a:latin typeface="Public Sans Light"/>
                <a:ea typeface="Segoe UI"/>
                <a:cs typeface="Segoe UI"/>
              </a:rPr>
              <a:t>.</a:t>
            </a:r>
            <a:endParaRPr lang="en-AU" dirty="0">
              <a:solidFill>
                <a:schemeClr val="tx1"/>
              </a:solidFill>
              <a:latin typeface="Public Sans" pitchFamily="2" charset="0"/>
            </a:endParaRPr>
          </a:p>
        </p:txBody>
      </p:sp>
      <p:sp>
        <p:nvSpPr>
          <p:cNvPr id="3" name="Content Placeholder 2">
            <a:extLst>
              <a:ext uri="{FF2B5EF4-FFF2-40B4-BE49-F238E27FC236}">
                <a16:creationId xmlns:a16="http://schemas.microsoft.com/office/drawing/2014/main" id="{B67D0489-646A-7CF6-DA16-7F65D497B034}"/>
              </a:ext>
            </a:extLst>
          </p:cNvPr>
          <p:cNvSpPr>
            <a:spLocks noGrp="1"/>
          </p:cNvSpPr>
          <p:nvPr>
            <p:ph idx="4294967295"/>
          </p:nvPr>
        </p:nvSpPr>
        <p:spPr>
          <a:xfrm>
            <a:off x="839788" y="2056061"/>
            <a:ext cx="5882745" cy="4351338"/>
          </a:xfrm>
        </p:spPr>
        <p:txBody>
          <a:bodyPr vert="horz" lIns="91440" tIns="45720" rIns="91440" bIns="45720" rtlCol="0" anchor="t">
            <a:noAutofit/>
          </a:bodyPr>
          <a:lstStyle/>
          <a:p>
            <a:pPr marL="342900" indent="-342900">
              <a:spcBef>
                <a:spcPts val="1200"/>
              </a:spcBef>
              <a:buFont typeface="Arial" panose="020B0604020202020204" pitchFamily="34" charset="0"/>
              <a:buChar char="•"/>
            </a:pPr>
            <a:r>
              <a:rPr lang="en-AU" dirty="0"/>
              <a:t>Withdrawal symptoms can happen when the body does not get the nicotine it is used to</a:t>
            </a:r>
            <a:endParaRPr lang="en-AU" dirty="0">
              <a:ea typeface="Cambria"/>
            </a:endParaRPr>
          </a:p>
          <a:p>
            <a:pPr marL="342900" indent="-342900">
              <a:spcBef>
                <a:spcPts val="1200"/>
              </a:spcBef>
              <a:buFont typeface="Arial" panose="020B0604020202020204" pitchFamily="34" charset="0"/>
              <a:buChar char="•"/>
            </a:pPr>
            <a:r>
              <a:rPr lang="en-AU" dirty="0">
                <a:ea typeface="Cambria"/>
              </a:rPr>
              <a:t>Withdrawal causes mood changes</a:t>
            </a:r>
          </a:p>
          <a:p>
            <a:pPr marL="342900" indent="-342900">
              <a:spcBef>
                <a:spcPts val="1200"/>
              </a:spcBef>
              <a:buFont typeface="Arial" panose="020B0604020202020204" pitchFamily="34" charset="0"/>
              <a:buChar char="•"/>
            </a:pPr>
            <a:r>
              <a:rPr lang="en-AU" dirty="0">
                <a:ea typeface="Cambria"/>
              </a:rPr>
              <a:t>Symptoms improve in 1–2 weeks</a:t>
            </a:r>
          </a:p>
          <a:p>
            <a:pPr marL="342900" indent="-342900">
              <a:spcBef>
                <a:spcPts val="1200"/>
              </a:spcBef>
              <a:buFont typeface="Arial" panose="020B0604020202020204" pitchFamily="34" charset="0"/>
              <a:buChar char="•"/>
            </a:pPr>
            <a:r>
              <a:rPr lang="en-AU" dirty="0">
                <a:ea typeface="Cambria"/>
              </a:rPr>
              <a:t>Cravings may last longer </a:t>
            </a:r>
            <a:r>
              <a:rPr lang="en-AU" dirty="0"/>
              <a:t>as the brain learns to cope without nicotine</a:t>
            </a:r>
            <a:endParaRPr lang="en-AU" dirty="0">
              <a:ea typeface="Cambria"/>
            </a:endParaRPr>
          </a:p>
          <a:p>
            <a:pPr marL="342900" indent="-342900">
              <a:spcBef>
                <a:spcPts val="1200"/>
              </a:spcBef>
              <a:buFont typeface="Arial" panose="020B0604020202020204" pitchFamily="34" charset="0"/>
              <a:buChar char="•"/>
            </a:pPr>
            <a:endParaRPr lang="en-AU" dirty="0">
              <a:ea typeface="Cambria"/>
            </a:endParaRPr>
          </a:p>
          <a:p>
            <a:pPr marL="342900" indent="-342900">
              <a:spcBef>
                <a:spcPts val="1200"/>
              </a:spcBef>
              <a:buFont typeface="Arial" panose="020B0604020202020204" pitchFamily="34" charset="0"/>
              <a:buChar char="•"/>
            </a:pPr>
            <a:endParaRPr lang="en-AU" dirty="0"/>
          </a:p>
        </p:txBody>
      </p:sp>
      <p:pic>
        <p:nvPicPr>
          <p:cNvPr id="20" name="Picture 19">
            <a:extLst>
              <a:ext uri="{FF2B5EF4-FFF2-40B4-BE49-F238E27FC236}">
                <a16:creationId xmlns:a16="http://schemas.microsoft.com/office/drawing/2014/main" id="{E132AA88-5A30-BDDA-0217-0CF14BE5C24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415" r="2415"/>
          <a:stretch/>
        </p:blipFill>
        <p:spPr>
          <a:xfrm>
            <a:off x="9476298" y="2247254"/>
            <a:ext cx="2632828" cy="4610746"/>
          </a:xfrm>
          <a:prstGeom prst="rect">
            <a:avLst/>
          </a:prstGeom>
        </p:spPr>
      </p:pic>
      <p:sp>
        <p:nvSpPr>
          <p:cNvPr id="2" name="Title 1">
            <a:extLst>
              <a:ext uri="{FF2B5EF4-FFF2-40B4-BE49-F238E27FC236}">
                <a16:creationId xmlns:a16="http://schemas.microsoft.com/office/drawing/2014/main" id="{55CF4000-DB90-2401-56AD-9EE67B30C38F}"/>
              </a:ext>
            </a:extLst>
          </p:cNvPr>
          <p:cNvSpPr>
            <a:spLocks noGrp="1"/>
          </p:cNvSpPr>
          <p:nvPr>
            <p:ph type="title"/>
          </p:nvPr>
        </p:nvSpPr>
        <p:spPr/>
        <p:txBody>
          <a:bodyPr/>
          <a:lstStyle/>
          <a:p>
            <a:r>
              <a:rPr lang="en-AU" dirty="0">
                <a:solidFill>
                  <a:schemeClr val="bg1"/>
                </a:solidFill>
              </a:rPr>
              <a:t>Nicotine and withdrawal</a:t>
            </a:r>
          </a:p>
        </p:txBody>
      </p:sp>
    </p:spTree>
    <p:extLst>
      <p:ext uri="{BB962C8B-B14F-4D97-AF65-F5344CB8AC3E}">
        <p14:creationId xmlns:p14="http://schemas.microsoft.com/office/powerpoint/2010/main" val="2076613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1A9D26-6DE5-25A7-8831-549B2B87D0F4}"/>
              </a:ext>
              <a:ext uri="{C183D7F6-B498-43B3-948B-1728B52AA6E4}">
                <adec:decorative xmlns:adec="http://schemas.microsoft.com/office/drawing/2017/decorative" val="1"/>
              </a:ext>
            </a:extLst>
          </p:cNvPr>
          <p:cNvSpPr/>
          <p:nvPr/>
        </p:nvSpPr>
        <p:spPr>
          <a:xfrm>
            <a:off x="838200" y="5000779"/>
            <a:ext cx="5257800"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3" name="Rectangle 12">
            <a:extLst>
              <a:ext uri="{FF2B5EF4-FFF2-40B4-BE49-F238E27FC236}">
                <a16:creationId xmlns:a16="http://schemas.microsoft.com/office/drawing/2014/main" id="{85648EEF-D045-1BE5-4FCE-36CF1373A676}"/>
              </a:ext>
              <a:ext uri="{C183D7F6-B498-43B3-948B-1728B52AA6E4}">
                <adec:decorative xmlns:adec="http://schemas.microsoft.com/office/drawing/2017/decorative" val="1"/>
              </a:ext>
            </a:extLst>
          </p:cNvPr>
          <p:cNvSpPr/>
          <p:nvPr/>
        </p:nvSpPr>
        <p:spPr>
          <a:xfrm>
            <a:off x="838200" y="5531131"/>
            <a:ext cx="5257800"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8" name="Rectangle 7">
            <a:extLst>
              <a:ext uri="{FF2B5EF4-FFF2-40B4-BE49-F238E27FC236}">
                <a16:creationId xmlns:a16="http://schemas.microsoft.com/office/drawing/2014/main" id="{68AD5AE8-8268-D314-73C1-7282E4F07FDB}"/>
              </a:ext>
              <a:ext uri="{C183D7F6-B498-43B3-948B-1728B52AA6E4}">
                <adec:decorative xmlns:adec="http://schemas.microsoft.com/office/drawing/2017/decorative" val="1"/>
              </a:ext>
            </a:extLst>
          </p:cNvPr>
          <p:cNvSpPr/>
          <p:nvPr/>
        </p:nvSpPr>
        <p:spPr>
          <a:xfrm>
            <a:off x="838200" y="4470427"/>
            <a:ext cx="5257800"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9" name="Rectangle 8">
            <a:extLst>
              <a:ext uri="{FF2B5EF4-FFF2-40B4-BE49-F238E27FC236}">
                <a16:creationId xmlns:a16="http://schemas.microsoft.com/office/drawing/2014/main" id="{E62B3272-5096-2C5A-5F2C-2EF91E07B7A3}"/>
              </a:ext>
              <a:ext uri="{C183D7F6-B498-43B3-948B-1728B52AA6E4}">
                <adec:decorative xmlns:adec="http://schemas.microsoft.com/office/drawing/2017/decorative" val="1"/>
              </a:ext>
            </a:extLst>
          </p:cNvPr>
          <p:cNvSpPr/>
          <p:nvPr/>
        </p:nvSpPr>
        <p:spPr>
          <a:xfrm>
            <a:off x="839788" y="2567883"/>
            <a:ext cx="5257800"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1" name="Rectangle 10">
            <a:extLst>
              <a:ext uri="{FF2B5EF4-FFF2-40B4-BE49-F238E27FC236}">
                <a16:creationId xmlns:a16="http://schemas.microsoft.com/office/drawing/2014/main" id="{238AF125-BD19-C585-AC69-9360E0DB0F96}"/>
              </a:ext>
              <a:ext uri="{C183D7F6-B498-43B3-948B-1728B52AA6E4}">
                <adec:decorative xmlns:adec="http://schemas.microsoft.com/office/drawing/2017/decorative" val="1"/>
              </a:ext>
            </a:extLst>
          </p:cNvPr>
          <p:cNvSpPr/>
          <p:nvPr/>
        </p:nvSpPr>
        <p:spPr>
          <a:xfrm>
            <a:off x="839788" y="2035448"/>
            <a:ext cx="5257800"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2" name="Rectangle 11">
            <a:extLst>
              <a:ext uri="{FF2B5EF4-FFF2-40B4-BE49-F238E27FC236}">
                <a16:creationId xmlns:a16="http://schemas.microsoft.com/office/drawing/2014/main" id="{6D24D646-8A70-2CC8-99CE-141609D30176}"/>
              </a:ext>
              <a:ext uri="{C183D7F6-B498-43B3-948B-1728B52AA6E4}">
                <adec:decorative xmlns:adec="http://schemas.microsoft.com/office/drawing/2017/decorative" val="1"/>
              </a:ext>
            </a:extLst>
          </p:cNvPr>
          <p:cNvSpPr/>
          <p:nvPr/>
        </p:nvSpPr>
        <p:spPr>
          <a:xfrm>
            <a:off x="839788" y="3100318"/>
            <a:ext cx="5257800" cy="7593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4" name="Rectangle 13">
            <a:extLst>
              <a:ext uri="{FF2B5EF4-FFF2-40B4-BE49-F238E27FC236}">
                <a16:creationId xmlns:a16="http://schemas.microsoft.com/office/drawing/2014/main" id="{E7F8F963-076A-6487-DDC4-A04B20F7534A}"/>
              </a:ext>
              <a:ext uri="{C183D7F6-B498-43B3-948B-1728B52AA6E4}">
                <adec:decorative xmlns:adec="http://schemas.microsoft.com/office/drawing/2017/decorative" val="0"/>
              </a:ext>
            </a:extLst>
          </p:cNvPr>
          <p:cNvSpPr/>
          <p:nvPr/>
        </p:nvSpPr>
        <p:spPr>
          <a:xfrm>
            <a:off x="6401229" y="2035448"/>
            <a:ext cx="2774196" cy="397506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spcAft>
                <a:spcPts val="1200"/>
              </a:spcAft>
            </a:pPr>
            <a:r>
              <a:rPr lang="en-US" sz="2000" b="1">
                <a:solidFill>
                  <a:schemeClr val="tx2"/>
                </a:solidFill>
                <a:latin typeface="Public Sans Light"/>
              </a:rPr>
              <a:t>If you smoke or vape:</a:t>
            </a:r>
          </a:p>
          <a:p>
            <a:pPr>
              <a:spcAft>
                <a:spcPts val="1200"/>
              </a:spcAft>
            </a:pPr>
            <a:r>
              <a:rPr lang="en-US" sz="2000">
                <a:solidFill>
                  <a:schemeClr val="tx2"/>
                </a:solidFill>
                <a:latin typeface="Public Sans Light"/>
              </a:rPr>
              <a:t>It’s okay to talk about your own habits. You can say you’re trying to stop too. This shows stopping is hard but possible. It helps your young person feel understood.</a:t>
            </a:r>
            <a:endParaRPr lang="en-AU" sz="2000"/>
          </a:p>
        </p:txBody>
      </p:sp>
      <p:sp>
        <p:nvSpPr>
          <p:cNvPr id="3" name="Content Placeholder 2">
            <a:extLst>
              <a:ext uri="{FF2B5EF4-FFF2-40B4-BE49-F238E27FC236}">
                <a16:creationId xmlns:a16="http://schemas.microsoft.com/office/drawing/2014/main" id="{17FFC3C0-646D-809A-E5EF-7CD17AAF61D1}"/>
              </a:ext>
              <a:ext uri="{C183D7F6-B498-43B3-948B-1728B52AA6E4}">
                <adec:decorative xmlns:adec="http://schemas.microsoft.com/office/drawing/2017/decorative" val="0"/>
              </a:ext>
            </a:extLst>
          </p:cNvPr>
          <p:cNvSpPr>
            <a:spLocks noGrp="1"/>
          </p:cNvSpPr>
          <p:nvPr>
            <p:ph idx="4294967295"/>
          </p:nvPr>
        </p:nvSpPr>
        <p:spPr>
          <a:xfrm>
            <a:off x="839789" y="2024063"/>
            <a:ext cx="4976813" cy="4351338"/>
          </a:xfrm>
        </p:spPr>
        <p:txBody>
          <a:bodyPr lIns="108000" tIns="108000" rIns="108000">
            <a:noAutofit/>
          </a:bodyPr>
          <a:lstStyle/>
          <a:p>
            <a:pPr marL="342900" lvl="0" indent="-342900">
              <a:spcBef>
                <a:spcPts val="600"/>
              </a:spcBef>
              <a:buFont typeface="Arial" panose="020B0604020202020204" pitchFamily="34" charset="0"/>
              <a:buChar char="•"/>
            </a:pPr>
            <a:r>
              <a:rPr lang="en-AU" dirty="0"/>
              <a:t>Stay calm and listen</a:t>
            </a:r>
          </a:p>
          <a:p>
            <a:pPr marL="342900" lvl="0" indent="-342900">
              <a:spcBef>
                <a:spcPts val="600"/>
              </a:spcBef>
              <a:buFont typeface="Arial" panose="020B0604020202020204" pitchFamily="34" charset="0"/>
              <a:buChar char="•"/>
            </a:pPr>
            <a:r>
              <a:rPr lang="en-AU" dirty="0"/>
              <a:t>Thank them for being honest</a:t>
            </a:r>
          </a:p>
          <a:p>
            <a:pPr marL="342900" lvl="0" indent="-342900">
              <a:spcBef>
                <a:spcPts val="600"/>
              </a:spcBef>
              <a:buFont typeface="Arial" panose="020B0604020202020204" pitchFamily="34" charset="0"/>
              <a:buChar char="•"/>
            </a:pPr>
            <a:r>
              <a:rPr lang="en-AU" dirty="0"/>
              <a:t>Focus on their health and wellbeing, not punishment</a:t>
            </a:r>
          </a:p>
          <a:p>
            <a:pPr>
              <a:spcBef>
                <a:spcPts val="600"/>
              </a:spcBef>
            </a:pPr>
            <a:r>
              <a:rPr lang="en-AU" b="1" dirty="0">
                <a:solidFill>
                  <a:schemeClr val="tx2"/>
                </a:solidFill>
              </a:rPr>
              <a:t>Ask:</a:t>
            </a:r>
          </a:p>
          <a:p>
            <a:pPr marL="342900" lvl="0" indent="-342900">
              <a:spcBef>
                <a:spcPts val="600"/>
              </a:spcBef>
              <a:buFont typeface="Arial" panose="020B0604020202020204" pitchFamily="34" charset="0"/>
              <a:buChar char="•"/>
            </a:pPr>
            <a:r>
              <a:rPr lang="en-AU" dirty="0"/>
              <a:t>“What do you like about vaping?”</a:t>
            </a:r>
          </a:p>
          <a:p>
            <a:pPr marL="342900" indent="-342900">
              <a:spcBef>
                <a:spcPts val="600"/>
              </a:spcBef>
              <a:buFont typeface="Arial" panose="020B0604020202020204" pitchFamily="34" charset="0"/>
              <a:buChar char="•"/>
            </a:pPr>
            <a:r>
              <a:rPr lang="en-AU" dirty="0"/>
              <a:t>“Have you thought about stopping?”</a:t>
            </a:r>
          </a:p>
          <a:p>
            <a:pPr marL="342900" lvl="0" indent="-342900">
              <a:spcBef>
                <a:spcPts val="600"/>
              </a:spcBef>
              <a:buFont typeface="Arial" panose="020B0604020202020204" pitchFamily="34" charset="0"/>
              <a:buChar char="•"/>
            </a:pPr>
            <a:r>
              <a:rPr lang="en-AU" dirty="0"/>
              <a:t>“Do you want help with this?”</a:t>
            </a:r>
          </a:p>
        </p:txBody>
      </p:sp>
      <p:pic>
        <p:nvPicPr>
          <p:cNvPr id="17" name="Picture 16">
            <a:extLst>
              <a:ext uri="{FF2B5EF4-FFF2-40B4-BE49-F238E27FC236}">
                <a16:creationId xmlns:a16="http://schemas.microsoft.com/office/drawing/2014/main" id="{4BEB8F52-AF90-004B-9DB8-63EE8B42A99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55312"/>
          <a:stretch>
            <a:fillRect/>
          </a:stretch>
        </p:blipFill>
        <p:spPr>
          <a:xfrm>
            <a:off x="8896027" y="1730918"/>
            <a:ext cx="3295973" cy="5772081"/>
          </a:xfrm>
          <a:prstGeom prst="rect">
            <a:avLst/>
          </a:prstGeom>
        </p:spPr>
      </p:pic>
      <p:sp>
        <p:nvSpPr>
          <p:cNvPr id="2" name="Title 1">
            <a:extLst>
              <a:ext uri="{FF2B5EF4-FFF2-40B4-BE49-F238E27FC236}">
                <a16:creationId xmlns:a16="http://schemas.microsoft.com/office/drawing/2014/main" id="{01D61B1A-0BA0-785D-FB08-2779521313FF}"/>
              </a:ext>
            </a:extLst>
          </p:cNvPr>
          <p:cNvSpPr>
            <a:spLocks noGrp="1"/>
          </p:cNvSpPr>
          <p:nvPr>
            <p:ph type="title"/>
          </p:nvPr>
        </p:nvSpPr>
        <p:spPr/>
        <p:txBody>
          <a:bodyPr/>
          <a:lstStyle/>
          <a:p>
            <a:r>
              <a:rPr lang="en-AU" dirty="0">
                <a:solidFill>
                  <a:schemeClr val="bg1"/>
                </a:solidFill>
              </a:rPr>
              <a:t>If your young person </a:t>
            </a:r>
            <a:r>
              <a:rPr lang="en-AU" u="sng" dirty="0">
                <a:solidFill>
                  <a:schemeClr val="bg1"/>
                </a:solidFill>
              </a:rPr>
              <a:t>is</a:t>
            </a:r>
            <a:r>
              <a:rPr lang="en-AU" dirty="0">
                <a:solidFill>
                  <a:schemeClr val="bg1"/>
                </a:solidFill>
              </a:rPr>
              <a:t> vaping</a:t>
            </a:r>
          </a:p>
        </p:txBody>
      </p:sp>
    </p:spTree>
    <p:extLst>
      <p:ext uri="{BB962C8B-B14F-4D97-AF65-F5344CB8AC3E}">
        <p14:creationId xmlns:p14="http://schemas.microsoft.com/office/powerpoint/2010/main" val="2346075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1D646-782E-B856-0FD5-F008046CE0A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C4609AF-5682-1AAE-84B3-94F11B507413}"/>
              </a:ext>
              <a:ext uri="{C183D7F6-B498-43B3-948B-1728B52AA6E4}">
                <adec:decorative xmlns:adec="http://schemas.microsoft.com/office/drawing/2017/decorative" val="1"/>
              </a:ext>
            </a:extLst>
          </p:cNvPr>
          <p:cNvSpPr/>
          <p:nvPr/>
        </p:nvSpPr>
        <p:spPr>
          <a:xfrm>
            <a:off x="839788" y="3699735"/>
            <a:ext cx="5256212"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5" name="Rectangle 4">
            <a:extLst>
              <a:ext uri="{FF2B5EF4-FFF2-40B4-BE49-F238E27FC236}">
                <a16:creationId xmlns:a16="http://schemas.microsoft.com/office/drawing/2014/main" id="{4F923547-181C-0ACD-9BC4-7F2114F07E38}"/>
              </a:ext>
              <a:ext uri="{C183D7F6-B498-43B3-948B-1728B52AA6E4}">
                <adec:decorative xmlns:adec="http://schemas.microsoft.com/office/drawing/2017/decorative" val="1"/>
              </a:ext>
            </a:extLst>
          </p:cNvPr>
          <p:cNvSpPr/>
          <p:nvPr/>
        </p:nvSpPr>
        <p:spPr>
          <a:xfrm>
            <a:off x="839788" y="2035447"/>
            <a:ext cx="5256212" cy="7924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4" name="Rectangle 3">
            <a:extLst>
              <a:ext uri="{FF2B5EF4-FFF2-40B4-BE49-F238E27FC236}">
                <a16:creationId xmlns:a16="http://schemas.microsoft.com/office/drawing/2014/main" id="{0A6D004D-044C-DEEC-3739-890A4AE90713}"/>
              </a:ext>
              <a:ext uri="{C183D7F6-B498-43B3-948B-1728B52AA6E4}">
                <adec:decorative xmlns:adec="http://schemas.microsoft.com/office/drawing/2017/decorative" val="1"/>
              </a:ext>
            </a:extLst>
          </p:cNvPr>
          <p:cNvSpPr/>
          <p:nvPr/>
        </p:nvSpPr>
        <p:spPr>
          <a:xfrm>
            <a:off x="838200" y="4523762"/>
            <a:ext cx="5256212" cy="10915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8" name="Rectangle 7">
            <a:extLst>
              <a:ext uri="{FF2B5EF4-FFF2-40B4-BE49-F238E27FC236}">
                <a16:creationId xmlns:a16="http://schemas.microsoft.com/office/drawing/2014/main" id="{A20CBEB7-0F91-AE0E-397F-3A4CA11116A3}"/>
              </a:ext>
              <a:ext uri="{C183D7F6-B498-43B3-948B-1728B52AA6E4}">
                <adec:decorative xmlns:adec="http://schemas.microsoft.com/office/drawing/2017/decorative" val="1"/>
              </a:ext>
            </a:extLst>
          </p:cNvPr>
          <p:cNvSpPr/>
          <p:nvPr/>
        </p:nvSpPr>
        <p:spPr>
          <a:xfrm>
            <a:off x="839788" y="2891661"/>
            <a:ext cx="5256212"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3" name="Content Placeholder 2">
            <a:extLst>
              <a:ext uri="{FF2B5EF4-FFF2-40B4-BE49-F238E27FC236}">
                <a16:creationId xmlns:a16="http://schemas.microsoft.com/office/drawing/2014/main" id="{A4B51720-A010-60B6-6A17-E7B00CC4847E}"/>
              </a:ext>
            </a:extLst>
          </p:cNvPr>
          <p:cNvSpPr>
            <a:spLocks noGrp="1"/>
          </p:cNvSpPr>
          <p:nvPr>
            <p:ph idx="4294967295"/>
          </p:nvPr>
        </p:nvSpPr>
        <p:spPr>
          <a:xfrm>
            <a:off x="839789" y="2035448"/>
            <a:ext cx="4795468" cy="4093428"/>
          </a:xfrm>
        </p:spPr>
        <p:txBody>
          <a:bodyPr vert="horz" wrap="square" lIns="91440" tIns="45720" rIns="91440" bIns="45720" rtlCol="0" anchor="t">
            <a:spAutoFit/>
          </a:bodyPr>
          <a:lstStyle/>
          <a:p>
            <a:pPr marL="342900" indent="-342900">
              <a:spcBef>
                <a:spcPts val="600"/>
              </a:spcBef>
              <a:buFont typeface="Arial" panose="020B0604020202020204" pitchFamily="34" charset="0"/>
              <a:buChar char="•"/>
            </a:pPr>
            <a:r>
              <a:rPr lang="en-AU" b="1" dirty="0"/>
              <a:t>Stress:</a:t>
            </a:r>
            <a:r>
              <a:rPr lang="en-AU" dirty="0"/>
              <a:t> Some young people vape to cope with stress </a:t>
            </a:r>
          </a:p>
          <a:p>
            <a:pPr marL="342900" indent="-342900">
              <a:spcBef>
                <a:spcPts val="600"/>
              </a:spcBef>
              <a:buFont typeface="Arial" panose="020B0604020202020204" pitchFamily="34" charset="0"/>
              <a:buChar char="•"/>
            </a:pPr>
            <a:r>
              <a:rPr lang="en-AU" b="1" dirty="0"/>
              <a:t>Fitting in:</a:t>
            </a:r>
            <a:r>
              <a:rPr lang="en-AU" dirty="0"/>
              <a:t> Friends who vape can create pressure </a:t>
            </a:r>
          </a:p>
          <a:p>
            <a:pPr marL="342900" indent="-342900">
              <a:spcBef>
                <a:spcPts val="600"/>
              </a:spcBef>
              <a:buFont typeface="Arial" panose="020B0604020202020204" pitchFamily="34" charset="0"/>
              <a:buChar char="•"/>
            </a:pPr>
            <a:r>
              <a:rPr lang="en-AU" b="1" dirty="0"/>
              <a:t>Curiosity:</a:t>
            </a:r>
            <a:r>
              <a:rPr lang="en-AU" dirty="0"/>
              <a:t> Trying vaping once can lead to regular use </a:t>
            </a:r>
          </a:p>
          <a:p>
            <a:pPr marL="342900" indent="-342900">
              <a:spcBef>
                <a:spcPts val="600"/>
              </a:spcBef>
              <a:buFont typeface="Arial" panose="020B0604020202020204" pitchFamily="34" charset="0"/>
              <a:buChar char="•"/>
            </a:pPr>
            <a:r>
              <a:rPr lang="en-AU" b="1" dirty="0"/>
              <a:t>Seeing it everywhere:</a:t>
            </a:r>
            <a:r>
              <a:rPr lang="en-AU" dirty="0"/>
              <a:t> Vaping can seem very common, especially online</a:t>
            </a:r>
          </a:p>
          <a:p>
            <a:pPr>
              <a:spcBef>
                <a:spcPts val="600"/>
              </a:spcBef>
              <a:buFont typeface="Arial" panose="020B0604020202020204" pitchFamily="34" charset="0"/>
              <a:buChar char="•"/>
            </a:pPr>
            <a:endParaRPr lang="en-AU" dirty="0"/>
          </a:p>
        </p:txBody>
      </p:sp>
      <p:pic>
        <p:nvPicPr>
          <p:cNvPr id="11" name="Picture 10">
            <a:extLst>
              <a:ext uri="{FF2B5EF4-FFF2-40B4-BE49-F238E27FC236}">
                <a16:creationId xmlns:a16="http://schemas.microsoft.com/office/drawing/2014/main" id="{7660C3B3-6BE7-98C2-1F0B-0F30AA1533C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4412" y="2349500"/>
            <a:ext cx="5956300" cy="4508500"/>
          </a:xfrm>
          <a:prstGeom prst="rect">
            <a:avLst/>
          </a:prstGeom>
        </p:spPr>
      </p:pic>
      <p:sp>
        <p:nvSpPr>
          <p:cNvPr id="2" name="Title 1">
            <a:extLst>
              <a:ext uri="{FF2B5EF4-FFF2-40B4-BE49-F238E27FC236}">
                <a16:creationId xmlns:a16="http://schemas.microsoft.com/office/drawing/2014/main" id="{099AE796-A384-3D8E-AD79-8FA8CB40E779}"/>
              </a:ext>
            </a:extLst>
          </p:cNvPr>
          <p:cNvSpPr>
            <a:spLocks noGrp="1"/>
          </p:cNvSpPr>
          <p:nvPr>
            <p:ph type="title"/>
          </p:nvPr>
        </p:nvSpPr>
        <p:spPr/>
        <p:txBody>
          <a:bodyPr>
            <a:normAutofit/>
          </a:bodyPr>
          <a:lstStyle/>
          <a:p>
            <a:r>
              <a:rPr lang="en-AU" dirty="0">
                <a:solidFill>
                  <a:schemeClr val="bg1"/>
                </a:solidFill>
              </a:rPr>
              <a:t>Why young people may vape: </a:t>
            </a:r>
            <a:br>
              <a:rPr lang="en-AU" dirty="0">
                <a:solidFill>
                  <a:schemeClr val="bg1"/>
                </a:solidFill>
              </a:rPr>
            </a:br>
            <a:r>
              <a:rPr lang="en-AU" dirty="0">
                <a:solidFill>
                  <a:schemeClr val="bg1"/>
                </a:solidFill>
              </a:rPr>
              <a:t>How to respond</a:t>
            </a:r>
          </a:p>
        </p:txBody>
      </p:sp>
    </p:spTree>
    <p:extLst>
      <p:ext uri="{BB962C8B-B14F-4D97-AF65-F5344CB8AC3E}">
        <p14:creationId xmlns:p14="http://schemas.microsoft.com/office/powerpoint/2010/main" val="2869072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1E42F6-2406-B6CD-94FC-D6EB3F156BB7}"/>
              </a:ext>
              <a:ext uri="{C183D7F6-B498-43B3-948B-1728B52AA6E4}">
                <adec:decorative xmlns:adec="http://schemas.microsoft.com/office/drawing/2017/decorative" val="1"/>
              </a:ext>
            </a:extLst>
          </p:cNvPr>
          <p:cNvSpPr/>
          <p:nvPr/>
        </p:nvSpPr>
        <p:spPr>
          <a:xfrm>
            <a:off x="839788" y="4432951"/>
            <a:ext cx="4978402" cy="6437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21" name="Rectangle 20">
            <a:extLst>
              <a:ext uri="{FF2B5EF4-FFF2-40B4-BE49-F238E27FC236}">
                <a16:creationId xmlns:a16="http://schemas.microsoft.com/office/drawing/2014/main" id="{E081CF04-B0AE-4661-A1E7-35034E784D49}"/>
              </a:ext>
              <a:ext uri="{C183D7F6-B498-43B3-948B-1728B52AA6E4}">
                <adec:decorative xmlns:adec="http://schemas.microsoft.com/office/drawing/2017/decorative" val="1"/>
              </a:ext>
            </a:extLst>
          </p:cNvPr>
          <p:cNvSpPr/>
          <p:nvPr/>
        </p:nvSpPr>
        <p:spPr>
          <a:xfrm>
            <a:off x="839788" y="3902393"/>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9" name="Rectangle 18">
            <a:extLst>
              <a:ext uri="{FF2B5EF4-FFF2-40B4-BE49-F238E27FC236}">
                <a16:creationId xmlns:a16="http://schemas.microsoft.com/office/drawing/2014/main" id="{C635502C-9AC2-7597-A354-05988822FB2E}"/>
              </a:ext>
              <a:ext uri="{C183D7F6-B498-43B3-948B-1728B52AA6E4}">
                <adec:decorative xmlns:adec="http://schemas.microsoft.com/office/drawing/2017/decorative" val="1"/>
              </a:ext>
            </a:extLst>
          </p:cNvPr>
          <p:cNvSpPr/>
          <p:nvPr/>
        </p:nvSpPr>
        <p:spPr>
          <a:xfrm>
            <a:off x="839788" y="3382706"/>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8" name="Rectangle 17">
            <a:extLst>
              <a:ext uri="{FF2B5EF4-FFF2-40B4-BE49-F238E27FC236}">
                <a16:creationId xmlns:a16="http://schemas.microsoft.com/office/drawing/2014/main" id="{400678F8-739E-904A-D1CD-FD80144A8B3A}"/>
              </a:ext>
              <a:ext uri="{C183D7F6-B498-43B3-948B-1728B52AA6E4}">
                <adec:decorative xmlns:adec="http://schemas.microsoft.com/office/drawing/2017/decorative" val="1"/>
              </a:ext>
            </a:extLst>
          </p:cNvPr>
          <p:cNvSpPr/>
          <p:nvPr/>
        </p:nvSpPr>
        <p:spPr>
          <a:xfrm>
            <a:off x="839788" y="2567575"/>
            <a:ext cx="4978402" cy="7573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5" name="Rectangle 4">
            <a:extLst>
              <a:ext uri="{FF2B5EF4-FFF2-40B4-BE49-F238E27FC236}">
                <a16:creationId xmlns:a16="http://schemas.microsoft.com/office/drawing/2014/main" id="{AECD1FCF-E3A3-4A4B-04B0-F327579024F4}"/>
              </a:ext>
              <a:ext uri="{C183D7F6-B498-43B3-948B-1728B52AA6E4}">
                <adec:decorative xmlns:adec="http://schemas.microsoft.com/office/drawing/2017/decorative" val="1"/>
              </a:ext>
            </a:extLst>
          </p:cNvPr>
          <p:cNvSpPr/>
          <p:nvPr/>
        </p:nvSpPr>
        <p:spPr>
          <a:xfrm>
            <a:off x="10999953" y="-1"/>
            <a:ext cx="1192047" cy="1652189"/>
          </a:xfrm>
          <a:prstGeom prst="rect">
            <a:avLst/>
          </a:prstGeom>
          <a:solidFill>
            <a:srgbClr val="E6E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6" name="Rectangle 5">
            <a:extLst>
              <a:ext uri="{FF2B5EF4-FFF2-40B4-BE49-F238E27FC236}">
                <a16:creationId xmlns:a16="http://schemas.microsoft.com/office/drawing/2014/main" id="{16C18ABE-9C7A-4863-2C23-7F5D89BEF5F8}"/>
              </a:ext>
              <a:ext uri="{C183D7F6-B498-43B3-948B-1728B52AA6E4}">
                <adec:decorative xmlns:adec="http://schemas.microsoft.com/office/drawing/2017/decorative" val="1"/>
              </a:ext>
            </a:extLst>
          </p:cNvPr>
          <p:cNvSpPr/>
          <p:nvPr/>
        </p:nvSpPr>
        <p:spPr>
          <a:xfrm>
            <a:off x="8760605" y="-1"/>
            <a:ext cx="2820906" cy="1652189"/>
          </a:xfrm>
          <a:prstGeom prst="rect">
            <a:avLst/>
          </a:prstGeom>
          <a:solidFill>
            <a:srgbClr val="CE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8" name="Rectangle 7">
            <a:extLst>
              <a:ext uri="{FF2B5EF4-FFF2-40B4-BE49-F238E27FC236}">
                <a16:creationId xmlns:a16="http://schemas.microsoft.com/office/drawing/2014/main" id="{384C9598-7682-1DAD-7F3E-7DAFF994889D}"/>
              </a:ext>
              <a:ext uri="{C183D7F6-B498-43B3-948B-1728B52AA6E4}">
                <adec:decorative xmlns:adec="http://schemas.microsoft.com/office/drawing/2017/decorative" val="1"/>
              </a:ext>
            </a:extLst>
          </p:cNvPr>
          <p:cNvSpPr/>
          <p:nvPr/>
        </p:nvSpPr>
        <p:spPr>
          <a:xfrm>
            <a:off x="10999953" y="-1"/>
            <a:ext cx="1192047" cy="1652189"/>
          </a:xfrm>
          <a:prstGeom prst="rect">
            <a:avLst/>
          </a:prstGeom>
          <a:solidFill>
            <a:srgbClr val="E6E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9" name="Rectangle 8">
            <a:extLst>
              <a:ext uri="{FF2B5EF4-FFF2-40B4-BE49-F238E27FC236}">
                <a16:creationId xmlns:a16="http://schemas.microsoft.com/office/drawing/2014/main" id="{66B31C08-A783-142A-3ECA-662DA90ABAC6}"/>
              </a:ext>
              <a:ext uri="{C183D7F6-B498-43B3-948B-1728B52AA6E4}">
                <adec:decorative xmlns:adec="http://schemas.microsoft.com/office/drawing/2017/decorative" val="1"/>
              </a:ext>
            </a:extLst>
          </p:cNvPr>
          <p:cNvSpPr/>
          <p:nvPr/>
        </p:nvSpPr>
        <p:spPr>
          <a:xfrm>
            <a:off x="8760605" y="-1"/>
            <a:ext cx="2820906" cy="1652189"/>
          </a:xfrm>
          <a:prstGeom prst="rect">
            <a:avLst/>
          </a:prstGeom>
          <a:solidFill>
            <a:srgbClr val="CE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10" name="Rectangle 9">
            <a:extLst>
              <a:ext uri="{FF2B5EF4-FFF2-40B4-BE49-F238E27FC236}">
                <a16:creationId xmlns:a16="http://schemas.microsoft.com/office/drawing/2014/main" id="{03622CC6-C921-1033-D2FD-F64F787CB95E}"/>
              </a:ext>
              <a:ext uri="{C183D7F6-B498-43B3-948B-1728B52AA6E4}">
                <adec:decorative xmlns:adec="http://schemas.microsoft.com/office/drawing/2017/decorative" val="1"/>
              </a:ext>
            </a:extLst>
          </p:cNvPr>
          <p:cNvSpPr/>
          <p:nvPr/>
        </p:nvSpPr>
        <p:spPr>
          <a:xfrm>
            <a:off x="0" y="-1"/>
            <a:ext cx="10576644" cy="1652190"/>
          </a:xfrm>
          <a:prstGeom prst="rect">
            <a:avLst/>
          </a:prstGeom>
          <a:solidFill>
            <a:srgbClr val="4411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11" name="Rectangle 10">
            <a:extLst>
              <a:ext uri="{FF2B5EF4-FFF2-40B4-BE49-F238E27FC236}">
                <a16:creationId xmlns:a16="http://schemas.microsoft.com/office/drawing/2014/main" id="{0512EB79-40A5-9A06-F854-A4298ABA5D1A}"/>
              </a:ext>
              <a:ext uri="{C183D7F6-B498-43B3-948B-1728B52AA6E4}">
                <adec:decorative xmlns:adec="http://schemas.microsoft.com/office/drawing/2017/decorative" val="1"/>
              </a:ext>
            </a:extLst>
          </p:cNvPr>
          <p:cNvSpPr/>
          <p:nvPr/>
        </p:nvSpPr>
        <p:spPr>
          <a:xfrm>
            <a:off x="839788" y="2037017"/>
            <a:ext cx="4978402"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4" name="TextBox 13">
            <a:extLst>
              <a:ext uri="{FF2B5EF4-FFF2-40B4-BE49-F238E27FC236}">
                <a16:creationId xmlns:a16="http://schemas.microsoft.com/office/drawing/2014/main" id="{AC302682-F5F9-4DBE-6002-373FAEBA2197}"/>
              </a:ext>
            </a:extLst>
          </p:cNvPr>
          <p:cNvSpPr txBox="1"/>
          <p:nvPr/>
        </p:nvSpPr>
        <p:spPr>
          <a:xfrm>
            <a:off x="839789" y="2037017"/>
            <a:ext cx="4263839" cy="4464093"/>
          </a:xfrm>
          <a:prstGeom prst="rect">
            <a:avLst/>
          </a:prstGeom>
          <a:noFill/>
        </p:spPr>
        <p:txBody>
          <a:bodyPr wrap="square" lIns="108000" tIns="108000" rIns="108000" bIns="0" rtlCol="0">
            <a:spAutoFit/>
          </a:bodyPr>
          <a:lstStyle/>
          <a:p>
            <a:pPr marL="285750" indent="-285750">
              <a:spcBef>
                <a:spcPts val="600"/>
              </a:spcBef>
              <a:spcAft>
                <a:spcPts val="1200"/>
              </a:spcAft>
              <a:buFont typeface="Arial" panose="020B0604020202020204" pitchFamily="34" charset="0"/>
              <a:buChar char="•"/>
            </a:pPr>
            <a:r>
              <a:rPr lang="en-AU" dirty="0"/>
              <a:t>Encouraging small steps</a:t>
            </a:r>
          </a:p>
          <a:p>
            <a:pPr marL="285750" indent="-285750">
              <a:spcBef>
                <a:spcPts val="600"/>
              </a:spcBef>
              <a:spcAft>
                <a:spcPts val="1200"/>
              </a:spcAft>
              <a:buFont typeface="Arial" panose="020B0604020202020204" pitchFamily="34" charset="0"/>
              <a:buChar char="•"/>
            </a:pPr>
            <a:r>
              <a:rPr lang="en-AU" dirty="0"/>
              <a:t>Help them recognise triggers, and deal with cravings</a:t>
            </a:r>
          </a:p>
          <a:p>
            <a:pPr marL="285750" indent="-285750">
              <a:spcBef>
                <a:spcPts val="600"/>
              </a:spcBef>
              <a:spcAft>
                <a:spcPts val="1200"/>
              </a:spcAft>
              <a:buFont typeface="Arial" panose="020B0604020202020204" pitchFamily="34" charset="0"/>
              <a:buChar char="•"/>
            </a:pPr>
            <a:r>
              <a:rPr lang="en-AU" dirty="0"/>
              <a:t>Avoid judging them</a:t>
            </a:r>
            <a:endParaRPr lang="en-US" dirty="0"/>
          </a:p>
          <a:p>
            <a:pPr marL="285750" indent="-285750">
              <a:spcBef>
                <a:spcPts val="600"/>
              </a:spcBef>
              <a:spcAft>
                <a:spcPts val="1200"/>
              </a:spcAft>
              <a:buFont typeface="Arial" panose="020B0604020202020204" pitchFamily="34" charset="0"/>
              <a:buChar char="•"/>
            </a:pPr>
            <a:r>
              <a:rPr lang="en-AU" dirty="0"/>
              <a:t>Celebrate small wins</a:t>
            </a:r>
            <a:endParaRPr lang="en-US" dirty="0"/>
          </a:p>
          <a:p>
            <a:pPr marL="285750" indent="-285750">
              <a:spcBef>
                <a:spcPts val="600"/>
              </a:spcBef>
              <a:spcAft>
                <a:spcPts val="1200"/>
              </a:spcAft>
              <a:buFont typeface="Arial" panose="020B0604020202020204" pitchFamily="34" charset="0"/>
              <a:buChar char="•"/>
            </a:pPr>
            <a:r>
              <a:rPr lang="en-AU" dirty="0"/>
              <a:t>If they aren’t ready to stop, keep the conversation open</a:t>
            </a:r>
            <a:endParaRPr lang="en-US" dirty="0"/>
          </a:p>
          <a:p>
            <a:pPr marL="285750" indent="-285750">
              <a:spcBef>
                <a:spcPts val="600"/>
              </a:spcBef>
              <a:spcAft>
                <a:spcPts val="1200"/>
              </a:spcAft>
              <a:buFont typeface="Arial" panose="020B0604020202020204" pitchFamily="34" charset="0"/>
              <a:buChar char="•"/>
            </a:pPr>
            <a:endParaRPr lang="en-US" dirty="0"/>
          </a:p>
          <a:p>
            <a:endParaRPr lang="en-US" dirty="0"/>
          </a:p>
          <a:p>
            <a:endParaRPr lang="en-US" dirty="0"/>
          </a:p>
          <a:p>
            <a:pPr algn="l"/>
            <a:endParaRPr lang="en-US" sz="1800" dirty="0"/>
          </a:p>
        </p:txBody>
      </p:sp>
      <p:pic>
        <p:nvPicPr>
          <p:cNvPr id="23" name="Picture 22">
            <a:extLst>
              <a:ext uri="{FF2B5EF4-FFF2-40B4-BE49-F238E27FC236}">
                <a16:creationId xmlns:a16="http://schemas.microsoft.com/office/drawing/2014/main" id="{78921788-5DA7-5D2F-E820-F6E5D7CA9F1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327" y="1781867"/>
            <a:ext cx="9104314" cy="5177052"/>
          </a:xfrm>
          <a:prstGeom prst="rect">
            <a:avLst/>
          </a:prstGeom>
        </p:spPr>
      </p:pic>
      <p:sp>
        <p:nvSpPr>
          <p:cNvPr id="2" name="Title 1">
            <a:extLst>
              <a:ext uri="{FF2B5EF4-FFF2-40B4-BE49-F238E27FC236}">
                <a16:creationId xmlns:a16="http://schemas.microsoft.com/office/drawing/2014/main" id="{D2099E4B-18B3-E80E-513E-E46D44AC05AE}"/>
              </a:ext>
            </a:extLst>
          </p:cNvPr>
          <p:cNvSpPr>
            <a:spLocks noGrp="1"/>
          </p:cNvSpPr>
          <p:nvPr>
            <p:ph type="title"/>
          </p:nvPr>
        </p:nvSpPr>
        <p:spPr/>
        <p:txBody>
          <a:bodyPr/>
          <a:lstStyle/>
          <a:p>
            <a:r>
              <a:rPr lang="en-AU" dirty="0">
                <a:solidFill>
                  <a:schemeClr val="bg1"/>
                </a:solidFill>
              </a:rPr>
              <a:t>Supporting a young person to stop vaping</a:t>
            </a:r>
          </a:p>
        </p:txBody>
      </p:sp>
    </p:spTree>
    <p:extLst>
      <p:ext uri="{BB962C8B-B14F-4D97-AF65-F5344CB8AC3E}">
        <p14:creationId xmlns:p14="http://schemas.microsoft.com/office/powerpoint/2010/main" val="4164069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3256BA9-6821-6A9E-3BBF-D375312E52DA}"/>
              </a:ext>
              <a:ext uri="{C183D7F6-B498-43B3-948B-1728B52AA6E4}">
                <adec:decorative xmlns:adec="http://schemas.microsoft.com/office/drawing/2017/decorative" val="1"/>
              </a:ext>
            </a:extLst>
          </p:cNvPr>
          <p:cNvSpPr/>
          <p:nvPr/>
        </p:nvSpPr>
        <p:spPr>
          <a:xfrm>
            <a:off x="10999953" y="-1"/>
            <a:ext cx="1192047" cy="1652189"/>
          </a:xfrm>
          <a:prstGeom prst="rect">
            <a:avLst/>
          </a:prstGeom>
          <a:solidFill>
            <a:srgbClr val="E6E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6" name="Rectangle 5">
            <a:extLst>
              <a:ext uri="{FF2B5EF4-FFF2-40B4-BE49-F238E27FC236}">
                <a16:creationId xmlns:a16="http://schemas.microsoft.com/office/drawing/2014/main" id="{9E3F506A-325B-D1F9-3206-2E560DC0D713}"/>
              </a:ext>
              <a:ext uri="{C183D7F6-B498-43B3-948B-1728B52AA6E4}">
                <adec:decorative xmlns:adec="http://schemas.microsoft.com/office/drawing/2017/decorative" val="1"/>
              </a:ext>
            </a:extLst>
          </p:cNvPr>
          <p:cNvSpPr/>
          <p:nvPr/>
        </p:nvSpPr>
        <p:spPr>
          <a:xfrm>
            <a:off x="8760605" y="-1"/>
            <a:ext cx="2820906" cy="1652189"/>
          </a:xfrm>
          <a:prstGeom prst="rect">
            <a:avLst/>
          </a:prstGeom>
          <a:solidFill>
            <a:srgbClr val="CE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7" name="Rectangle 6">
            <a:extLst>
              <a:ext uri="{FF2B5EF4-FFF2-40B4-BE49-F238E27FC236}">
                <a16:creationId xmlns:a16="http://schemas.microsoft.com/office/drawing/2014/main" id="{6861985F-C50C-9281-D2D9-4B457E7020A1}"/>
              </a:ext>
              <a:ext uri="{C183D7F6-B498-43B3-948B-1728B52AA6E4}">
                <adec:decorative xmlns:adec="http://schemas.microsoft.com/office/drawing/2017/decorative" val="1"/>
              </a:ext>
            </a:extLst>
          </p:cNvPr>
          <p:cNvSpPr/>
          <p:nvPr/>
        </p:nvSpPr>
        <p:spPr>
          <a:xfrm>
            <a:off x="0" y="-1"/>
            <a:ext cx="10576644" cy="1652190"/>
          </a:xfrm>
          <a:prstGeom prst="rect">
            <a:avLst/>
          </a:prstGeom>
          <a:solidFill>
            <a:srgbClr val="4411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30" name="Rectangle 29">
            <a:extLst>
              <a:ext uri="{FF2B5EF4-FFF2-40B4-BE49-F238E27FC236}">
                <a16:creationId xmlns:a16="http://schemas.microsoft.com/office/drawing/2014/main" id="{71D743B2-883E-BDD7-776C-EBAE739DEB83}"/>
              </a:ext>
              <a:ext uri="{C183D7F6-B498-43B3-948B-1728B52AA6E4}">
                <adec:decorative xmlns:adec="http://schemas.microsoft.com/office/drawing/2017/decorative" val="1"/>
              </a:ext>
            </a:extLst>
          </p:cNvPr>
          <p:cNvSpPr/>
          <p:nvPr/>
        </p:nvSpPr>
        <p:spPr>
          <a:xfrm>
            <a:off x="482921" y="1931482"/>
            <a:ext cx="1498022" cy="12891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31" name="Rectangle 30">
            <a:extLst>
              <a:ext uri="{FF2B5EF4-FFF2-40B4-BE49-F238E27FC236}">
                <a16:creationId xmlns:a16="http://schemas.microsoft.com/office/drawing/2014/main" id="{1F7E78E7-8BE5-4F72-AEFB-3E6898A6D9F1}"/>
              </a:ext>
              <a:ext uri="{C183D7F6-B498-43B3-948B-1728B52AA6E4}">
                <adec:decorative xmlns:adec="http://schemas.microsoft.com/office/drawing/2017/decorative" val="1"/>
              </a:ext>
            </a:extLst>
          </p:cNvPr>
          <p:cNvSpPr/>
          <p:nvPr/>
        </p:nvSpPr>
        <p:spPr>
          <a:xfrm>
            <a:off x="482921" y="3399169"/>
            <a:ext cx="1498022" cy="12891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32" name="Rectangle 31">
            <a:extLst>
              <a:ext uri="{FF2B5EF4-FFF2-40B4-BE49-F238E27FC236}">
                <a16:creationId xmlns:a16="http://schemas.microsoft.com/office/drawing/2014/main" id="{C8397787-987E-269A-0F21-885A82C0DD7F}"/>
              </a:ext>
              <a:ext uri="{C183D7F6-B498-43B3-948B-1728B52AA6E4}">
                <adec:decorative xmlns:adec="http://schemas.microsoft.com/office/drawing/2017/decorative" val="1"/>
              </a:ext>
            </a:extLst>
          </p:cNvPr>
          <p:cNvSpPr/>
          <p:nvPr/>
        </p:nvSpPr>
        <p:spPr>
          <a:xfrm>
            <a:off x="452504" y="4866855"/>
            <a:ext cx="1498022" cy="12891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33" name="Rectangle 32">
            <a:extLst>
              <a:ext uri="{FF2B5EF4-FFF2-40B4-BE49-F238E27FC236}">
                <a16:creationId xmlns:a16="http://schemas.microsoft.com/office/drawing/2014/main" id="{EA927D75-1698-B756-B3EF-B5385D2020F8}"/>
              </a:ext>
              <a:ext uri="{C183D7F6-B498-43B3-948B-1728B52AA6E4}">
                <adec:decorative xmlns:adec="http://schemas.microsoft.com/office/drawing/2017/decorative" val="1"/>
              </a:ext>
            </a:extLst>
          </p:cNvPr>
          <p:cNvSpPr/>
          <p:nvPr/>
        </p:nvSpPr>
        <p:spPr>
          <a:xfrm>
            <a:off x="5823726" y="1916130"/>
            <a:ext cx="1498022" cy="12891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34" name="Rectangle 33">
            <a:extLst>
              <a:ext uri="{FF2B5EF4-FFF2-40B4-BE49-F238E27FC236}">
                <a16:creationId xmlns:a16="http://schemas.microsoft.com/office/drawing/2014/main" id="{307E5343-BF96-CD4D-52C2-38AC316E5C7D}"/>
              </a:ext>
              <a:ext uri="{C183D7F6-B498-43B3-948B-1728B52AA6E4}">
                <adec:decorative xmlns:adec="http://schemas.microsoft.com/office/drawing/2017/decorative" val="1"/>
              </a:ext>
            </a:extLst>
          </p:cNvPr>
          <p:cNvSpPr/>
          <p:nvPr/>
        </p:nvSpPr>
        <p:spPr>
          <a:xfrm>
            <a:off x="5823726" y="3399169"/>
            <a:ext cx="1498022" cy="12891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US">
              <a:solidFill>
                <a:schemeClr val="bg1"/>
              </a:solidFill>
            </a:endParaRPr>
          </a:p>
        </p:txBody>
      </p:sp>
      <p:sp>
        <p:nvSpPr>
          <p:cNvPr id="40" name="Content Placeholder 2">
            <a:extLst>
              <a:ext uri="{FF2B5EF4-FFF2-40B4-BE49-F238E27FC236}">
                <a16:creationId xmlns:a16="http://schemas.microsoft.com/office/drawing/2014/main" id="{A2C19840-CFBC-C1C1-3F5A-E6CAA070B0D6}"/>
              </a:ext>
              <a:ext uri="{C183D7F6-B498-43B3-948B-1728B52AA6E4}">
                <adec:decorative xmlns:adec="http://schemas.microsoft.com/office/drawing/2017/decorative" val="0"/>
              </a:ext>
            </a:extLst>
          </p:cNvPr>
          <p:cNvSpPr txBox="1">
            <a:spLocks/>
          </p:cNvSpPr>
          <p:nvPr/>
        </p:nvSpPr>
        <p:spPr>
          <a:xfrm>
            <a:off x="7482205" y="3405085"/>
            <a:ext cx="4709795" cy="974626"/>
          </a:xfrm>
          <a:prstGeom prst="rect">
            <a:avLst/>
          </a:prstGeom>
        </p:spPr>
        <p:txBody>
          <a:bodyPr vert="horz" wrap="square" lIns="0" tIns="0" rIns="0" bIns="0" rtlCol="0" anchor="t">
            <a:sp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200"/>
              </a:spcAft>
            </a:pPr>
            <a:r>
              <a:rPr lang="en-AU" b="1">
                <a:solidFill>
                  <a:schemeClr val="tx2"/>
                </a:solidFill>
              </a:rPr>
              <a:t>Shisha No Thanks</a:t>
            </a:r>
          </a:p>
          <a:p>
            <a:pPr>
              <a:spcAft>
                <a:spcPts val="200"/>
              </a:spcAft>
            </a:pPr>
            <a:r>
              <a:rPr lang="en-AU"/>
              <a:t>Info about shisha harms</a:t>
            </a:r>
          </a:p>
          <a:p>
            <a:pPr>
              <a:spcAft>
                <a:spcPts val="200"/>
              </a:spcAft>
            </a:pPr>
            <a:r>
              <a:rPr lang="en-AU" b="1">
                <a:solidFill>
                  <a:schemeClr val="tx2"/>
                </a:solidFill>
              </a:rPr>
              <a:t>      </a:t>
            </a:r>
            <a:r>
              <a:rPr lang="en-AU" b="1" err="1">
                <a:solidFill>
                  <a:schemeClr val="tx2"/>
                </a:solidFill>
              </a:rPr>
              <a:t>ShishaNoThanks.org.au</a:t>
            </a:r>
            <a:endParaRPr lang="en-AU" b="1">
              <a:solidFill>
                <a:schemeClr val="tx2"/>
              </a:solidFill>
            </a:endParaRPr>
          </a:p>
        </p:txBody>
      </p:sp>
      <p:sp>
        <p:nvSpPr>
          <p:cNvPr id="39" name="Content Placeholder 2">
            <a:extLst>
              <a:ext uri="{FF2B5EF4-FFF2-40B4-BE49-F238E27FC236}">
                <a16:creationId xmlns:a16="http://schemas.microsoft.com/office/drawing/2014/main" id="{6BF2A8CB-E97F-FC02-62FF-421ACDCA3783}"/>
              </a:ext>
            </a:extLst>
          </p:cNvPr>
          <p:cNvSpPr txBox="1">
            <a:spLocks/>
          </p:cNvSpPr>
          <p:nvPr/>
        </p:nvSpPr>
        <p:spPr>
          <a:xfrm>
            <a:off x="7459545" y="1931482"/>
            <a:ext cx="4709795" cy="974626"/>
          </a:xfrm>
          <a:prstGeom prst="rect">
            <a:avLst/>
          </a:prstGeom>
        </p:spPr>
        <p:txBody>
          <a:bodyPr vert="horz" wrap="square" lIns="0" tIns="0" rIns="0" bIns="0" rtlCol="0" anchor="t">
            <a:sp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200"/>
              </a:spcAft>
            </a:pPr>
            <a:r>
              <a:rPr lang="en-AU" b="1">
                <a:solidFill>
                  <a:schemeClr val="tx2"/>
                </a:solidFill>
              </a:rPr>
              <a:t>NSW Vaping Toolkit</a:t>
            </a:r>
          </a:p>
          <a:p>
            <a:pPr>
              <a:spcAft>
                <a:spcPts val="200"/>
              </a:spcAft>
            </a:pPr>
            <a:r>
              <a:rPr lang="en-AU"/>
              <a:t>Trusted info for parents and carers</a:t>
            </a:r>
          </a:p>
          <a:p>
            <a:pPr>
              <a:spcAft>
                <a:spcPts val="200"/>
              </a:spcAft>
            </a:pPr>
            <a:r>
              <a:rPr lang="en-AU" b="1">
                <a:solidFill>
                  <a:schemeClr val="tx2"/>
                </a:solidFill>
              </a:rPr>
              <a:t>       </a:t>
            </a:r>
            <a:r>
              <a:rPr lang="en-AU" b="1" err="1">
                <a:solidFill>
                  <a:schemeClr val="tx2"/>
                </a:solidFill>
              </a:rPr>
              <a:t>health.nsw.gov.au</a:t>
            </a:r>
            <a:r>
              <a:rPr lang="en-AU" b="1">
                <a:solidFill>
                  <a:schemeClr val="tx2"/>
                </a:solidFill>
              </a:rPr>
              <a:t>\vaping</a:t>
            </a:r>
          </a:p>
        </p:txBody>
      </p:sp>
      <p:sp>
        <p:nvSpPr>
          <p:cNvPr id="38" name="Content Placeholder 2">
            <a:extLst>
              <a:ext uri="{FF2B5EF4-FFF2-40B4-BE49-F238E27FC236}">
                <a16:creationId xmlns:a16="http://schemas.microsoft.com/office/drawing/2014/main" id="{333FBEF4-633B-5603-D97E-6653B9435F2B}"/>
              </a:ext>
            </a:extLst>
          </p:cNvPr>
          <p:cNvSpPr txBox="1">
            <a:spLocks/>
          </p:cNvSpPr>
          <p:nvPr/>
        </p:nvSpPr>
        <p:spPr>
          <a:xfrm>
            <a:off x="2051244" y="4866855"/>
            <a:ext cx="3489587" cy="1366549"/>
          </a:xfrm>
          <a:prstGeom prst="rect">
            <a:avLst/>
          </a:prstGeom>
        </p:spPr>
        <p:txBody>
          <a:bodyPr vert="horz" wrap="square" lIns="0" tIns="0" rIns="0" bIns="0" rtlCol="0" anchor="t">
            <a:sp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200"/>
              </a:spcAft>
            </a:pPr>
            <a:r>
              <a:rPr lang="en-AU" b="1">
                <a:solidFill>
                  <a:schemeClr val="tx2"/>
                </a:solidFill>
              </a:rPr>
              <a:t>NSW Quitline</a:t>
            </a:r>
          </a:p>
          <a:p>
            <a:pPr>
              <a:spcAft>
                <a:spcPts val="200"/>
              </a:spcAft>
            </a:pPr>
            <a:r>
              <a:rPr lang="en-AU"/>
              <a:t>Free phone support with a trained counsellor</a:t>
            </a:r>
          </a:p>
          <a:p>
            <a:pPr>
              <a:spcAft>
                <a:spcPts val="200"/>
              </a:spcAft>
            </a:pPr>
            <a:r>
              <a:rPr lang="en-AU" b="1">
                <a:solidFill>
                  <a:schemeClr val="tx2"/>
                </a:solidFill>
              </a:rPr>
              <a:t>     Call 13 7848</a:t>
            </a:r>
          </a:p>
        </p:txBody>
      </p:sp>
      <p:sp>
        <p:nvSpPr>
          <p:cNvPr id="37" name="Content Placeholder 2">
            <a:extLst>
              <a:ext uri="{FF2B5EF4-FFF2-40B4-BE49-F238E27FC236}">
                <a16:creationId xmlns:a16="http://schemas.microsoft.com/office/drawing/2014/main" id="{7053D050-7286-F289-CF1D-7ABFCEAD89CF}"/>
              </a:ext>
            </a:extLst>
          </p:cNvPr>
          <p:cNvSpPr txBox="1">
            <a:spLocks/>
          </p:cNvSpPr>
          <p:nvPr/>
        </p:nvSpPr>
        <p:spPr>
          <a:xfrm>
            <a:off x="2076730" y="3333648"/>
            <a:ext cx="3438980" cy="1339218"/>
          </a:xfrm>
          <a:prstGeom prst="rect">
            <a:avLst/>
          </a:prstGeom>
        </p:spPr>
        <p:txBody>
          <a:bodyPr vert="horz" wrap="square" lIns="0" tIns="0" rIns="0" bIns="0" rtlCol="0" anchor="t">
            <a:sp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200"/>
              </a:spcAft>
            </a:pPr>
            <a:r>
              <a:rPr lang="en-AU" b="1" err="1">
                <a:solidFill>
                  <a:schemeClr val="tx2"/>
                </a:solidFill>
              </a:rPr>
              <a:t>iCanQuit</a:t>
            </a:r>
            <a:endParaRPr lang="en-AU" b="1">
              <a:solidFill>
                <a:schemeClr val="tx2"/>
              </a:solidFill>
            </a:endParaRPr>
          </a:p>
          <a:p>
            <a:pPr>
              <a:spcAft>
                <a:spcPts val="200"/>
              </a:spcAft>
            </a:pPr>
            <a:r>
              <a:rPr lang="en-AU"/>
              <a:t>Free website to quit smoking or vaping</a:t>
            </a:r>
            <a:br>
              <a:rPr lang="en-AU"/>
            </a:br>
            <a:r>
              <a:rPr lang="en-AU"/>
              <a:t>     </a:t>
            </a:r>
            <a:r>
              <a:rPr lang="en-AU" b="1" err="1">
                <a:solidFill>
                  <a:schemeClr val="tx2"/>
                </a:solidFill>
              </a:rPr>
              <a:t>iCanQuit.com.au</a:t>
            </a:r>
            <a:endParaRPr lang="en-AU" b="1">
              <a:solidFill>
                <a:schemeClr val="tx2"/>
              </a:solidFill>
            </a:endParaRPr>
          </a:p>
        </p:txBody>
      </p:sp>
      <p:sp>
        <p:nvSpPr>
          <p:cNvPr id="36" name="Content Placeholder 2">
            <a:extLst>
              <a:ext uri="{FF2B5EF4-FFF2-40B4-BE49-F238E27FC236}">
                <a16:creationId xmlns:a16="http://schemas.microsoft.com/office/drawing/2014/main" id="{06960BD5-DFA6-2B35-F280-BEDB9901EBB2}"/>
              </a:ext>
            </a:extLst>
          </p:cNvPr>
          <p:cNvSpPr txBox="1">
            <a:spLocks/>
          </p:cNvSpPr>
          <p:nvPr/>
        </p:nvSpPr>
        <p:spPr>
          <a:xfrm>
            <a:off x="2113568" y="1916130"/>
            <a:ext cx="3108175" cy="1366549"/>
          </a:xfrm>
          <a:prstGeom prst="rect">
            <a:avLst/>
          </a:prstGeom>
        </p:spPr>
        <p:txBody>
          <a:bodyPr vert="horz" wrap="square" lIns="0" tIns="0" rIns="0" bIns="0" rtlCol="0" anchor="t">
            <a:sp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200"/>
              </a:spcAft>
            </a:pPr>
            <a:r>
              <a:rPr lang="en-AU" b="1">
                <a:solidFill>
                  <a:schemeClr val="tx2"/>
                </a:solidFill>
              </a:rPr>
              <a:t>Pave</a:t>
            </a:r>
          </a:p>
          <a:p>
            <a:pPr>
              <a:spcAft>
                <a:spcPts val="200"/>
              </a:spcAft>
            </a:pPr>
            <a:r>
              <a:rPr lang="en-AU"/>
              <a:t>Free app for young people to stop vaping</a:t>
            </a:r>
          </a:p>
          <a:p>
            <a:pPr>
              <a:spcAft>
                <a:spcPts val="200"/>
              </a:spcAft>
            </a:pPr>
            <a:r>
              <a:rPr lang="en-AU" b="1">
                <a:solidFill>
                  <a:schemeClr val="tx2"/>
                </a:solidFill>
              </a:rPr>
              <a:t>     Download Pave</a:t>
            </a:r>
          </a:p>
        </p:txBody>
      </p:sp>
      <p:pic>
        <p:nvPicPr>
          <p:cNvPr id="43" name="Picture 42">
            <a:extLst>
              <a:ext uri="{FF2B5EF4-FFF2-40B4-BE49-F238E27FC236}">
                <a16:creationId xmlns:a16="http://schemas.microsoft.com/office/drawing/2014/main" id="{5699D1B5-AC82-D723-CA26-BA5FB5F8E82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451" y="1878457"/>
            <a:ext cx="1247565" cy="1295243"/>
          </a:xfrm>
          <a:prstGeom prst="rect">
            <a:avLst/>
          </a:prstGeom>
        </p:spPr>
      </p:pic>
      <p:pic>
        <p:nvPicPr>
          <p:cNvPr id="45" name="Picture 44">
            <a:extLst>
              <a:ext uri="{FF2B5EF4-FFF2-40B4-BE49-F238E27FC236}">
                <a16:creationId xmlns:a16="http://schemas.microsoft.com/office/drawing/2014/main" id="{41039B68-0BB9-50F0-4180-24A8F9A4AFE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244" y="2900829"/>
            <a:ext cx="372231" cy="319055"/>
          </a:xfrm>
          <a:prstGeom prst="rect">
            <a:avLst/>
          </a:prstGeom>
        </p:spPr>
      </p:pic>
      <p:pic>
        <p:nvPicPr>
          <p:cNvPr id="47" name="Picture 46">
            <a:extLst>
              <a:ext uri="{FF2B5EF4-FFF2-40B4-BE49-F238E27FC236}">
                <a16:creationId xmlns:a16="http://schemas.microsoft.com/office/drawing/2014/main" id="{D919EA5B-5193-1CF5-DC03-BD00D44F2F3F}"/>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5861" y="4298393"/>
            <a:ext cx="354505" cy="319055"/>
          </a:xfrm>
          <a:prstGeom prst="rect">
            <a:avLst/>
          </a:prstGeom>
        </p:spPr>
      </p:pic>
      <p:pic>
        <p:nvPicPr>
          <p:cNvPr id="49" name="Picture 48">
            <a:extLst>
              <a:ext uri="{FF2B5EF4-FFF2-40B4-BE49-F238E27FC236}">
                <a16:creationId xmlns:a16="http://schemas.microsoft.com/office/drawing/2014/main" id="{BB6B6E2F-1605-F2B3-745F-0FD917E9B240}"/>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0943" y="5845341"/>
            <a:ext cx="398819" cy="327918"/>
          </a:xfrm>
          <a:prstGeom prst="rect">
            <a:avLst/>
          </a:prstGeom>
        </p:spPr>
      </p:pic>
      <p:pic>
        <p:nvPicPr>
          <p:cNvPr id="52" name="Picture 51">
            <a:extLst>
              <a:ext uri="{FF2B5EF4-FFF2-40B4-BE49-F238E27FC236}">
                <a16:creationId xmlns:a16="http://schemas.microsoft.com/office/drawing/2014/main" id="{9C425111-FBFC-CB13-D5C4-2CF7D9271BA8}"/>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rcRect l="7572" t="5228" r="8943" b="24607"/>
          <a:stretch>
            <a:fillRect/>
          </a:stretch>
        </p:blipFill>
        <p:spPr>
          <a:xfrm>
            <a:off x="5823726" y="1878457"/>
            <a:ext cx="1498022" cy="1326840"/>
          </a:xfrm>
          <a:prstGeom prst="rect">
            <a:avLst/>
          </a:prstGeom>
        </p:spPr>
      </p:pic>
      <p:pic>
        <p:nvPicPr>
          <p:cNvPr id="54" name="Picture 53">
            <a:extLst>
              <a:ext uri="{FF2B5EF4-FFF2-40B4-BE49-F238E27FC236}">
                <a16:creationId xmlns:a16="http://schemas.microsoft.com/office/drawing/2014/main" id="{1F801D50-D153-5D7E-32A7-4EC1B931060E}"/>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01470" y="3098971"/>
            <a:ext cx="1498021" cy="1589364"/>
          </a:xfrm>
          <a:prstGeom prst="rect">
            <a:avLst/>
          </a:prstGeom>
        </p:spPr>
      </p:pic>
      <p:pic>
        <p:nvPicPr>
          <p:cNvPr id="56" name="Picture 55">
            <a:extLst>
              <a:ext uri="{FF2B5EF4-FFF2-40B4-BE49-F238E27FC236}">
                <a16:creationId xmlns:a16="http://schemas.microsoft.com/office/drawing/2014/main" id="{4050CDBE-99E6-C6A4-1225-2C0133DCB81E}"/>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rcRect b="16159"/>
          <a:stretch>
            <a:fillRect/>
          </a:stretch>
        </p:blipFill>
        <p:spPr>
          <a:xfrm>
            <a:off x="422087" y="4787143"/>
            <a:ext cx="1443661" cy="1366549"/>
          </a:xfrm>
          <a:prstGeom prst="rect">
            <a:avLst/>
          </a:prstGeom>
        </p:spPr>
      </p:pic>
      <p:pic>
        <p:nvPicPr>
          <p:cNvPr id="58" name="Picture 57">
            <a:extLst>
              <a:ext uri="{FF2B5EF4-FFF2-40B4-BE49-F238E27FC236}">
                <a16:creationId xmlns:a16="http://schemas.microsoft.com/office/drawing/2014/main" id="{59EB7544-373B-6E73-7E70-30FBBAA63BD5}"/>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4716" y="3423264"/>
            <a:ext cx="1434909" cy="1417085"/>
          </a:xfrm>
          <a:prstGeom prst="rect">
            <a:avLst/>
          </a:prstGeom>
        </p:spPr>
      </p:pic>
      <p:pic>
        <p:nvPicPr>
          <p:cNvPr id="61" name="Picture 60">
            <a:extLst>
              <a:ext uri="{FF2B5EF4-FFF2-40B4-BE49-F238E27FC236}">
                <a16:creationId xmlns:a16="http://schemas.microsoft.com/office/drawing/2014/main" id="{EE11A5CB-DD8F-D60D-8471-F790515ABA7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6909" y="4043752"/>
            <a:ext cx="354505" cy="319055"/>
          </a:xfrm>
          <a:prstGeom prst="rect">
            <a:avLst/>
          </a:prstGeom>
        </p:spPr>
      </p:pic>
      <p:pic>
        <p:nvPicPr>
          <p:cNvPr id="62" name="Picture 61">
            <a:extLst>
              <a:ext uri="{FF2B5EF4-FFF2-40B4-BE49-F238E27FC236}">
                <a16:creationId xmlns:a16="http://schemas.microsoft.com/office/drawing/2014/main" id="{D07EAEE7-C79C-FA48-4F57-ADE88DD8DF6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6909" y="2618989"/>
            <a:ext cx="354505" cy="319055"/>
          </a:xfrm>
          <a:prstGeom prst="rect">
            <a:avLst/>
          </a:prstGeom>
        </p:spPr>
      </p:pic>
      <p:sp>
        <p:nvSpPr>
          <p:cNvPr id="2" name="Title 1">
            <a:extLst>
              <a:ext uri="{FF2B5EF4-FFF2-40B4-BE49-F238E27FC236}">
                <a16:creationId xmlns:a16="http://schemas.microsoft.com/office/drawing/2014/main" id="{C63B3326-68C9-0147-BBE8-C7DBF1643913}"/>
              </a:ext>
            </a:extLst>
          </p:cNvPr>
          <p:cNvSpPr>
            <a:spLocks noGrp="1"/>
          </p:cNvSpPr>
          <p:nvPr>
            <p:ph type="title"/>
          </p:nvPr>
        </p:nvSpPr>
        <p:spPr/>
        <p:txBody>
          <a:bodyPr/>
          <a:lstStyle/>
          <a:p>
            <a:r>
              <a:rPr lang="en-AU" dirty="0">
                <a:solidFill>
                  <a:schemeClr val="bg1"/>
                </a:solidFill>
              </a:rPr>
              <a:t>Where to get help and support</a:t>
            </a:r>
          </a:p>
        </p:txBody>
      </p:sp>
    </p:spTree>
    <p:extLst>
      <p:ext uri="{BB962C8B-B14F-4D97-AF65-F5344CB8AC3E}">
        <p14:creationId xmlns:p14="http://schemas.microsoft.com/office/powerpoint/2010/main" val="3032812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FBCF5D-2104-531B-3FBF-9EC29AE5B904}"/>
              </a:ext>
              <a:ext uri="{C183D7F6-B498-43B3-948B-1728B52AA6E4}">
                <adec:decorative xmlns:adec="http://schemas.microsoft.com/office/drawing/2017/decorative" val="1"/>
              </a:ext>
            </a:extLst>
          </p:cNvPr>
          <p:cNvSpPr/>
          <p:nvPr/>
        </p:nvSpPr>
        <p:spPr>
          <a:xfrm>
            <a:off x="839788" y="2035448"/>
            <a:ext cx="5335101"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2" name="Rectangle 11">
            <a:extLst>
              <a:ext uri="{FF2B5EF4-FFF2-40B4-BE49-F238E27FC236}">
                <a16:creationId xmlns:a16="http://schemas.microsoft.com/office/drawing/2014/main" id="{BD430970-6917-52AF-0673-693122693BAC}"/>
              </a:ext>
              <a:ext uri="{C183D7F6-B498-43B3-948B-1728B52AA6E4}">
                <adec:decorative xmlns:adec="http://schemas.microsoft.com/office/drawing/2017/decorative" val="1"/>
              </a:ext>
            </a:extLst>
          </p:cNvPr>
          <p:cNvSpPr/>
          <p:nvPr/>
        </p:nvSpPr>
        <p:spPr>
          <a:xfrm>
            <a:off x="839788" y="2574202"/>
            <a:ext cx="5335101"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3" name="Rectangle 12">
            <a:extLst>
              <a:ext uri="{FF2B5EF4-FFF2-40B4-BE49-F238E27FC236}">
                <a16:creationId xmlns:a16="http://schemas.microsoft.com/office/drawing/2014/main" id="{BCF6E1B3-A396-C06B-0EEF-B8F88C0CAAE8}"/>
              </a:ext>
              <a:ext uri="{C183D7F6-B498-43B3-948B-1728B52AA6E4}">
                <adec:decorative xmlns:adec="http://schemas.microsoft.com/office/drawing/2017/decorative" val="1"/>
              </a:ext>
            </a:extLst>
          </p:cNvPr>
          <p:cNvSpPr/>
          <p:nvPr/>
        </p:nvSpPr>
        <p:spPr>
          <a:xfrm>
            <a:off x="839788" y="3101598"/>
            <a:ext cx="5335101"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5" name="Rectangle 14">
            <a:extLst>
              <a:ext uri="{FF2B5EF4-FFF2-40B4-BE49-F238E27FC236}">
                <a16:creationId xmlns:a16="http://schemas.microsoft.com/office/drawing/2014/main" id="{735A6C4A-81DE-2BA5-4929-14C3AC049EBA}"/>
              </a:ext>
              <a:ext uri="{C183D7F6-B498-43B3-948B-1728B52AA6E4}">
                <adec:decorative xmlns:adec="http://schemas.microsoft.com/office/drawing/2017/decorative" val="1"/>
              </a:ext>
            </a:extLst>
          </p:cNvPr>
          <p:cNvSpPr/>
          <p:nvPr/>
        </p:nvSpPr>
        <p:spPr>
          <a:xfrm>
            <a:off x="839788" y="4180109"/>
            <a:ext cx="5335101"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6" name="Rectangle 15">
            <a:extLst>
              <a:ext uri="{FF2B5EF4-FFF2-40B4-BE49-F238E27FC236}">
                <a16:creationId xmlns:a16="http://schemas.microsoft.com/office/drawing/2014/main" id="{A1A4D7BA-226A-33AC-9D12-3A3FA4912809}"/>
              </a:ext>
              <a:ext uri="{C183D7F6-B498-43B3-948B-1728B52AA6E4}">
                <adec:decorative xmlns:adec="http://schemas.microsoft.com/office/drawing/2017/decorative" val="1"/>
              </a:ext>
            </a:extLst>
          </p:cNvPr>
          <p:cNvSpPr/>
          <p:nvPr/>
        </p:nvSpPr>
        <p:spPr>
          <a:xfrm>
            <a:off x="839788" y="4725538"/>
            <a:ext cx="5335101" cy="7608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5" name="Rectangle 4">
            <a:extLst>
              <a:ext uri="{FF2B5EF4-FFF2-40B4-BE49-F238E27FC236}">
                <a16:creationId xmlns:a16="http://schemas.microsoft.com/office/drawing/2014/main" id="{AC816D74-AA5C-94E8-FD5D-4FD375B3249D}"/>
              </a:ext>
              <a:ext uri="{C183D7F6-B498-43B3-948B-1728B52AA6E4}">
                <adec:decorative xmlns:adec="http://schemas.microsoft.com/office/drawing/2017/decorative" val="1"/>
              </a:ext>
            </a:extLst>
          </p:cNvPr>
          <p:cNvSpPr/>
          <p:nvPr/>
        </p:nvSpPr>
        <p:spPr>
          <a:xfrm>
            <a:off x="10999953" y="-1"/>
            <a:ext cx="1192047" cy="1652189"/>
          </a:xfrm>
          <a:prstGeom prst="rect">
            <a:avLst/>
          </a:prstGeom>
          <a:solidFill>
            <a:srgbClr val="E6E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6" name="Rectangle 5">
            <a:extLst>
              <a:ext uri="{FF2B5EF4-FFF2-40B4-BE49-F238E27FC236}">
                <a16:creationId xmlns:a16="http://schemas.microsoft.com/office/drawing/2014/main" id="{9BEE51D9-4F72-43B4-5783-56DD2B5B3377}"/>
              </a:ext>
              <a:ext uri="{C183D7F6-B498-43B3-948B-1728B52AA6E4}">
                <adec:decorative xmlns:adec="http://schemas.microsoft.com/office/drawing/2017/decorative" val="1"/>
              </a:ext>
            </a:extLst>
          </p:cNvPr>
          <p:cNvSpPr/>
          <p:nvPr/>
        </p:nvSpPr>
        <p:spPr>
          <a:xfrm>
            <a:off x="8760605" y="-1"/>
            <a:ext cx="2820906" cy="1652189"/>
          </a:xfrm>
          <a:prstGeom prst="rect">
            <a:avLst/>
          </a:prstGeom>
          <a:solidFill>
            <a:srgbClr val="CE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7" name="Rectangle 6">
            <a:extLst>
              <a:ext uri="{FF2B5EF4-FFF2-40B4-BE49-F238E27FC236}">
                <a16:creationId xmlns:a16="http://schemas.microsoft.com/office/drawing/2014/main" id="{0B980277-92CD-1E99-AB29-EDB807D08389}"/>
              </a:ext>
              <a:ext uri="{C183D7F6-B498-43B3-948B-1728B52AA6E4}">
                <adec:decorative xmlns:adec="http://schemas.microsoft.com/office/drawing/2017/decorative" val="1"/>
              </a:ext>
            </a:extLst>
          </p:cNvPr>
          <p:cNvSpPr/>
          <p:nvPr/>
        </p:nvSpPr>
        <p:spPr>
          <a:xfrm>
            <a:off x="0" y="-1"/>
            <a:ext cx="10576644" cy="1652190"/>
          </a:xfrm>
          <a:prstGeom prst="rect">
            <a:avLst/>
          </a:prstGeom>
          <a:solidFill>
            <a:srgbClr val="4411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3" name="Content Placeholder 2">
            <a:extLst>
              <a:ext uri="{FF2B5EF4-FFF2-40B4-BE49-F238E27FC236}">
                <a16:creationId xmlns:a16="http://schemas.microsoft.com/office/drawing/2014/main" id="{7AB9B13F-3A38-0AAF-8898-988633381AA0}"/>
              </a:ext>
            </a:extLst>
          </p:cNvPr>
          <p:cNvSpPr>
            <a:spLocks noGrp="1"/>
          </p:cNvSpPr>
          <p:nvPr>
            <p:ph idx="4294967295"/>
          </p:nvPr>
        </p:nvSpPr>
        <p:spPr>
          <a:xfrm>
            <a:off x="839788" y="2035447"/>
            <a:ext cx="5256212" cy="3939540"/>
          </a:xfrm>
        </p:spPr>
        <p:txBody>
          <a:bodyPr vert="horz" wrap="square" lIns="91440" tIns="45720" rIns="91440" bIns="45720" rtlCol="0" anchor="t">
            <a:spAutoFit/>
          </a:bodyPr>
          <a:lstStyle/>
          <a:p>
            <a:pPr marL="342900" lvl="0" indent="-342900">
              <a:spcBef>
                <a:spcPts val="600"/>
              </a:spcBef>
              <a:buFont typeface="Arial" panose="020B0604020202020204" pitchFamily="34" charset="0"/>
              <a:buChar char="•"/>
            </a:pPr>
            <a:r>
              <a:rPr lang="en-AU"/>
              <a:t>One conversation is usually not enough</a:t>
            </a:r>
          </a:p>
          <a:p>
            <a:pPr marL="342900" lvl="0" indent="-342900">
              <a:spcBef>
                <a:spcPts val="600"/>
              </a:spcBef>
              <a:buFont typeface="Arial" panose="020B0604020202020204" pitchFamily="34" charset="0"/>
              <a:buChar char="•"/>
            </a:pPr>
            <a:r>
              <a:rPr lang="en-AU"/>
              <a:t>Check in regularly</a:t>
            </a:r>
          </a:p>
          <a:p>
            <a:pPr marL="342900" lvl="0" indent="-342900">
              <a:spcBef>
                <a:spcPts val="600"/>
              </a:spcBef>
              <a:buFont typeface="Arial" panose="020B0604020202020204" pitchFamily="34" charset="0"/>
              <a:buChar char="•"/>
            </a:pPr>
            <a:r>
              <a:rPr lang="en-AU"/>
              <a:t>Keep listening and offering support</a:t>
            </a:r>
          </a:p>
          <a:p>
            <a:pPr lvl="0">
              <a:spcBef>
                <a:spcPts val="600"/>
              </a:spcBef>
            </a:pPr>
            <a:r>
              <a:rPr lang="en-AU" b="1">
                <a:solidFill>
                  <a:schemeClr val="tx2"/>
                </a:solidFill>
              </a:rPr>
              <a:t>Ongoing, respectful conversations can: </a:t>
            </a:r>
          </a:p>
          <a:p>
            <a:pPr marL="285750" lvl="1" indent="-285750">
              <a:spcBef>
                <a:spcPts val="600"/>
              </a:spcBef>
              <a:spcAft>
                <a:spcPts val="1200"/>
              </a:spcAft>
              <a:buFont typeface="Arial" panose="020B0604020202020204" pitchFamily="34" charset="0"/>
              <a:buChar char="•"/>
            </a:pPr>
            <a:r>
              <a:rPr lang="en-AU" sz="2000"/>
              <a:t>Reduce harm</a:t>
            </a:r>
          </a:p>
          <a:p>
            <a:pPr marL="285750" lvl="1" indent="-285750">
              <a:spcBef>
                <a:spcPts val="600"/>
              </a:spcBef>
              <a:spcAft>
                <a:spcPts val="1200"/>
              </a:spcAft>
              <a:buFont typeface="Arial" panose="020B0604020202020204" pitchFamily="34" charset="0"/>
              <a:buChar char="•"/>
            </a:pPr>
            <a:r>
              <a:rPr lang="en-AU" sz="2000"/>
              <a:t>Help your young person to feel supported</a:t>
            </a:r>
          </a:p>
          <a:p>
            <a:pPr marL="342900" indent="-342900">
              <a:spcBef>
                <a:spcPts val="600"/>
              </a:spcBef>
              <a:buFont typeface="Arial" panose="020B0604020202020204" pitchFamily="34" charset="0"/>
              <a:buChar char="•"/>
            </a:pPr>
            <a:endParaRPr lang="en-AU"/>
          </a:p>
        </p:txBody>
      </p:sp>
      <p:pic>
        <p:nvPicPr>
          <p:cNvPr id="18" name="Picture 17">
            <a:extLst>
              <a:ext uri="{FF2B5EF4-FFF2-40B4-BE49-F238E27FC236}">
                <a16:creationId xmlns:a16="http://schemas.microsoft.com/office/drawing/2014/main" id="{CB1E70B2-4DD1-31D4-48ED-1A8DFF6B1DF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628" y="1959063"/>
            <a:ext cx="7772400" cy="4092308"/>
          </a:xfrm>
          <a:prstGeom prst="rect">
            <a:avLst/>
          </a:prstGeom>
        </p:spPr>
      </p:pic>
      <p:sp>
        <p:nvSpPr>
          <p:cNvPr id="2" name="Title 1">
            <a:extLst>
              <a:ext uri="{FF2B5EF4-FFF2-40B4-BE49-F238E27FC236}">
                <a16:creationId xmlns:a16="http://schemas.microsoft.com/office/drawing/2014/main" id="{03D4AB66-19A9-3FE4-7082-F1998091DF2A}"/>
              </a:ext>
              <a:ext uri="{C183D7F6-B498-43B3-948B-1728B52AA6E4}">
                <adec:decorative xmlns:adec="http://schemas.microsoft.com/office/drawing/2017/decorative" val="0"/>
              </a:ext>
            </a:extLst>
          </p:cNvPr>
          <p:cNvSpPr>
            <a:spLocks noGrp="1"/>
          </p:cNvSpPr>
          <p:nvPr>
            <p:ph type="title"/>
          </p:nvPr>
        </p:nvSpPr>
        <p:spPr/>
        <p:txBody>
          <a:bodyPr/>
          <a:lstStyle/>
          <a:p>
            <a:r>
              <a:rPr lang="en-AU" dirty="0">
                <a:solidFill>
                  <a:schemeClr val="bg1"/>
                </a:solidFill>
              </a:rPr>
              <a:t>Keeping talking</a:t>
            </a:r>
          </a:p>
        </p:txBody>
      </p:sp>
    </p:spTree>
    <p:extLst>
      <p:ext uri="{BB962C8B-B14F-4D97-AF65-F5344CB8AC3E}">
        <p14:creationId xmlns:p14="http://schemas.microsoft.com/office/powerpoint/2010/main" val="3303287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669D3EB-CE1A-C490-2D22-17D07033714D}"/>
              </a:ext>
              <a:ext uri="{C183D7F6-B498-43B3-948B-1728B52AA6E4}">
                <adec:decorative xmlns:adec="http://schemas.microsoft.com/office/drawing/2017/decorative" val="1"/>
              </a:ext>
            </a:extLst>
          </p:cNvPr>
          <p:cNvSpPr/>
          <p:nvPr/>
        </p:nvSpPr>
        <p:spPr>
          <a:xfrm>
            <a:off x="10999953" y="-1"/>
            <a:ext cx="1192047" cy="1652189"/>
          </a:xfrm>
          <a:prstGeom prst="rect">
            <a:avLst/>
          </a:prstGeom>
          <a:solidFill>
            <a:srgbClr val="E6E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6" name="Rectangle 5">
            <a:extLst>
              <a:ext uri="{FF2B5EF4-FFF2-40B4-BE49-F238E27FC236}">
                <a16:creationId xmlns:a16="http://schemas.microsoft.com/office/drawing/2014/main" id="{6681036C-57DF-5B22-6F2F-1DDBB2399EF0}"/>
              </a:ext>
              <a:ext uri="{C183D7F6-B498-43B3-948B-1728B52AA6E4}">
                <adec:decorative xmlns:adec="http://schemas.microsoft.com/office/drawing/2017/decorative" val="1"/>
              </a:ext>
            </a:extLst>
          </p:cNvPr>
          <p:cNvSpPr/>
          <p:nvPr/>
        </p:nvSpPr>
        <p:spPr>
          <a:xfrm>
            <a:off x="8760605" y="-1"/>
            <a:ext cx="2820906" cy="1652189"/>
          </a:xfrm>
          <a:prstGeom prst="rect">
            <a:avLst/>
          </a:prstGeom>
          <a:solidFill>
            <a:srgbClr val="CE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7" name="Rectangle 6">
            <a:extLst>
              <a:ext uri="{FF2B5EF4-FFF2-40B4-BE49-F238E27FC236}">
                <a16:creationId xmlns:a16="http://schemas.microsoft.com/office/drawing/2014/main" id="{5A4DBA34-74E2-B691-7607-127A868B0679}"/>
              </a:ext>
              <a:ext uri="{C183D7F6-B498-43B3-948B-1728B52AA6E4}">
                <adec:decorative xmlns:adec="http://schemas.microsoft.com/office/drawing/2017/decorative" val="1"/>
              </a:ext>
            </a:extLst>
          </p:cNvPr>
          <p:cNvSpPr/>
          <p:nvPr/>
        </p:nvSpPr>
        <p:spPr>
          <a:xfrm>
            <a:off x="0" y="-1"/>
            <a:ext cx="10576644" cy="1652190"/>
          </a:xfrm>
          <a:prstGeom prst="rect">
            <a:avLst/>
          </a:prstGeom>
          <a:solidFill>
            <a:srgbClr val="4411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9" name="Rectangle 8">
            <a:extLst>
              <a:ext uri="{FF2B5EF4-FFF2-40B4-BE49-F238E27FC236}">
                <a16:creationId xmlns:a16="http://schemas.microsoft.com/office/drawing/2014/main" id="{FF64596C-5CC5-15AF-C343-75EB097F1681}"/>
              </a:ext>
              <a:ext uri="{C183D7F6-B498-43B3-948B-1728B52AA6E4}">
                <adec:decorative xmlns:adec="http://schemas.microsoft.com/office/drawing/2017/decorative" val="1"/>
              </a:ext>
            </a:extLst>
          </p:cNvPr>
          <p:cNvSpPr/>
          <p:nvPr/>
        </p:nvSpPr>
        <p:spPr>
          <a:xfrm>
            <a:off x="839787" y="2024063"/>
            <a:ext cx="5256213"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0" name="Rectangle 9">
            <a:extLst>
              <a:ext uri="{FF2B5EF4-FFF2-40B4-BE49-F238E27FC236}">
                <a16:creationId xmlns:a16="http://schemas.microsoft.com/office/drawing/2014/main" id="{B8106E89-F4B4-7704-C474-4FBCFDC721AF}"/>
              </a:ext>
              <a:ext uri="{C183D7F6-B498-43B3-948B-1728B52AA6E4}">
                <adec:decorative xmlns:adec="http://schemas.microsoft.com/office/drawing/2017/decorative" val="1"/>
              </a:ext>
            </a:extLst>
          </p:cNvPr>
          <p:cNvSpPr/>
          <p:nvPr/>
        </p:nvSpPr>
        <p:spPr>
          <a:xfrm>
            <a:off x="839787" y="3670610"/>
            <a:ext cx="5256213"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3" name="Rectangle 12">
            <a:extLst>
              <a:ext uri="{FF2B5EF4-FFF2-40B4-BE49-F238E27FC236}">
                <a16:creationId xmlns:a16="http://schemas.microsoft.com/office/drawing/2014/main" id="{AE733899-F368-84D2-9BC1-C7BFED05BB6B}"/>
              </a:ext>
              <a:ext uri="{C183D7F6-B498-43B3-948B-1728B52AA6E4}">
                <adec:decorative xmlns:adec="http://schemas.microsoft.com/office/drawing/2017/decorative" val="1"/>
              </a:ext>
            </a:extLst>
          </p:cNvPr>
          <p:cNvSpPr/>
          <p:nvPr/>
        </p:nvSpPr>
        <p:spPr>
          <a:xfrm>
            <a:off x="839787" y="2841644"/>
            <a:ext cx="5256213" cy="7437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4" name="Rectangle 13">
            <a:extLst>
              <a:ext uri="{FF2B5EF4-FFF2-40B4-BE49-F238E27FC236}">
                <a16:creationId xmlns:a16="http://schemas.microsoft.com/office/drawing/2014/main" id="{BC73E1CC-20C7-A977-5439-36427763199E}"/>
              </a:ext>
              <a:ext uri="{C183D7F6-B498-43B3-948B-1728B52AA6E4}">
                <adec:decorative xmlns:adec="http://schemas.microsoft.com/office/drawing/2017/decorative" val="1"/>
              </a:ext>
            </a:extLst>
          </p:cNvPr>
          <p:cNvSpPr/>
          <p:nvPr/>
        </p:nvSpPr>
        <p:spPr>
          <a:xfrm>
            <a:off x="839787" y="4219250"/>
            <a:ext cx="5256213"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5" name="Rectangle 14">
            <a:extLst>
              <a:ext uri="{FF2B5EF4-FFF2-40B4-BE49-F238E27FC236}">
                <a16:creationId xmlns:a16="http://schemas.microsoft.com/office/drawing/2014/main" id="{BDB68A5D-B171-9106-F9D8-77252941C2CC}"/>
              </a:ext>
              <a:ext uri="{C183D7F6-B498-43B3-948B-1728B52AA6E4}">
                <adec:decorative xmlns:adec="http://schemas.microsoft.com/office/drawing/2017/decorative" val="1"/>
              </a:ext>
            </a:extLst>
          </p:cNvPr>
          <p:cNvSpPr/>
          <p:nvPr/>
        </p:nvSpPr>
        <p:spPr>
          <a:xfrm>
            <a:off x="839787" y="4778648"/>
            <a:ext cx="5256213" cy="46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3" name="Content Placeholder 2">
            <a:extLst>
              <a:ext uri="{FF2B5EF4-FFF2-40B4-BE49-F238E27FC236}">
                <a16:creationId xmlns:a16="http://schemas.microsoft.com/office/drawing/2014/main" id="{343D3B02-89F7-4655-5483-E5D4D5E2E646}"/>
              </a:ext>
              <a:ext uri="{C183D7F6-B498-43B3-948B-1728B52AA6E4}">
                <adec:decorative xmlns:adec="http://schemas.microsoft.com/office/drawing/2017/decorative" val="0"/>
              </a:ext>
            </a:extLst>
          </p:cNvPr>
          <p:cNvSpPr>
            <a:spLocks noGrp="1"/>
          </p:cNvSpPr>
          <p:nvPr>
            <p:ph idx="4294967295"/>
          </p:nvPr>
        </p:nvSpPr>
        <p:spPr>
          <a:xfrm>
            <a:off x="836613" y="2035448"/>
            <a:ext cx="4979989" cy="3648485"/>
          </a:xfrm>
        </p:spPr>
        <p:txBody>
          <a:bodyPr wrap="square" lIns="108000" tIns="108000" rIns="108000">
            <a:spAutoFit/>
          </a:bodyPr>
          <a:lstStyle/>
          <a:p>
            <a:pPr marL="342900" lvl="0" indent="-342900">
              <a:spcBef>
                <a:spcPts val="600"/>
              </a:spcBef>
              <a:buFont typeface="Arial" panose="020B0604020202020204" pitchFamily="34" charset="0"/>
              <a:buChar char="•"/>
            </a:pPr>
            <a:r>
              <a:rPr lang="en-AU" dirty="0"/>
              <a:t>You do not need to know everything about vaping</a:t>
            </a:r>
          </a:p>
          <a:p>
            <a:pPr marL="342900" lvl="0" indent="-342900">
              <a:spcBef>
                <a:spcPts val="600"/>
              </a:spcBef>
              <a:buFont typeface="Arial" panose="020B0604020202020204" pitchFamily="34" charset="0"/>
              <a:buChar char="•"/>
            </a:pPr>
            <a:r>
              <a:rPr lang="en-AU" dirty="0"/>
              <a:t>Your relationship with your young person matters most</a:t>
            </a:r>
          </a:p>
          <a:p>
            <a:pPr marL="342900" lvl="0" indent="-342900">
              <a:spcBef>
                <a:spcPts val="600"/>
              </a:spcBef>
              <a:buFont typeface="Arial" panose="020B0604020202020204" pitchFamily="34" charset="0"/>
              <a:buChar char="•"/>
            </a:pPr>
            <a:r>
              <a:rPr lang="en-AU" dirty="0"/>
              <a:t>Calm, open, conversations help</a:t>
            </a:r>
          </a:p>
          <a:p>
            <a:pPr marL="342900" lvl="0" indent="-342900">
              <a:spcBef>
                <a:spcPts val="600"/>
              </a:spcBef>
              <a:buFont typeface="Arial" panose="020B0604020202020204" pitchFamily="34" charset="0"/>
              <a:buChar char="•"/>
            </a:pPr>
            <a:r>
              <a:rPr lang="en-AU" dirty="0"/>
              <a:t>Listen more than you talk</a:t>
            </a:r>
          </a:p>
          <a:p>
            <a:pPr marL="342900" lvl="0" indent="-342900">
              <a:spcBef>
                <a:spcPts val="600"/>
              </a:spcBef>
              <a:buFont typeface="Arial" panose="020B0604020202020204" pitchFamily="34" charset="0"/>
              <a:buChar char="•"/>
            </a:pPr>
            <a:r>
              <a:rPr lang="en-AU" dirty="0"/>
              <a:t>You can get support too</a:t>
            </a:r>
          </a:p>
          <a:p>
            <a:pPr marL="342900" indent="-342900">
              <a:buFont typeface="Arial" panose="020B0604020202020204" pitchFamily="34" charset="0"/>
              <a:buChar char="•"/>
            </a:pPr>
            <a:endParaRPr lang="en-AU" dirty="0"/>
          </a:p>
        </p:txBody>
      </p:sp>
      <p:pic>
        <p:nvPicPr>
          <p:cNvPr id="16" name="Picture 15">
            <a:extLst>
              <a:ext uri="{FF2B5EF4-FFF2-40B4-BE49-F238E27FC236}">
                <a16:creationId xmlns:a16="http://schemas.microsoft.com/office/drawing/2014/main" id="{DE16890B-8CEA-CB04-30A5-C8DB8C2974F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7118" y="2475810"/>
            <a:ext cx="10327879" cy="4605675"/>
          </a:xfrm>
          <a:prstGeom prst="rect">
            <a:avLst/>
          </a:prstGeom>
        </p:spPr>
      </p:pic>
      <p:sp>
        <p:nvSpPr>
          <p:cNvPr id="2" name="Title 1">
            <a:extLst>
              <a:ext uri="{FF2B5EF4-FFF2-40B4-BE49-F238E27FC236}">
                <a16:creationId xmlns:a16="http://schemas.microsoft.com/office/drawing/2014/main" id="{4744A208-52F6-E441-639B-7E7887BEFB17}"/>
              </a:ext>
            </a:extLst>
          </p:cNvPr>
          <p:cNvSpPr>
            <a:spLocks noGrp="1"/>
          </p:cNvSpPr>
          <p:nvPr>
            <p:ph type="title"/>
          </p:nvPr>
        </p:nvSpPr>
        <p:spPr/>
        <p:txBody>
          <a:bodyPr/>
          <a:lstStyle/>
          <a:p>
            <a:r>
              <a:rPr lang="en-AU">
                <a:solidFill>
                  <a:schemeClr val="bg1"/>
                </a:solidFill>
              </a:rPr>
              <a:t>Key messages for parents and carers</a:t>
            </a:r>
          </a:p>
        </p:txBody>
      </p:sp>
    </p:spTree>
    <p:extLst>
      <p:ext uri="{BB962C8B-B14F-4D97-AF65-F5344CB8AC3E}">
        <p14:creationId xmlns:p14="http://schemas.microsoft.com/office/powerpoint/2010/main" val="2009526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468B1E6-2127-5629-9285-1EE9AB520461}"/>
              </a:ext>
              <a:ext uri="{C183D7F6-B498-43B3-948B-1728B52AA6E4}">
                <adec:decorative xmlns:adec="http://schemas.microsoft.com/office/drawing/2017/decorative" val="1"/>
              </a:ext>
            </a:extLst>
          </p:cNvPr>
          <p:cNvSpPr/>
          <p:nvPr/>
        </p:nvSpPr>
        <p:spPr>
          <a:xfrm>
            <a:off x="839788" y="4732200"/>
            <a:ext cx="5256212" cy="7597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6" name="Rectangle 5">
            <a:extLst>
              <a:ext uri="{FF2B5EF4-FFF2-40B4-BE49-F238E27FC236}">
                <a16:creationId xmlns:a16="http://schemas.microsoft.com/office/drawing/2014/main" id="{98A47AF9-CCF9-8AE3-348A-099D1891407A}"/>
              </a:ext>
              <a:ext uri="{C183D7F6-B498-43B3-948B-1728B52AA6E4}">
                <adec:decorative xmlns:adec="http://schemas.microsoft.com/office/drawing/2017/decorative" val="1"/>
              </a:ext>
            </a:extLst>
          </p:cNvPr>
          <p:cNvSpPr/>
          <p:nvPr/>
        </p:nvSpPr>
        <p:spPr>
          <a:xfrm>
            <a:off x="839788" y="2019436"/>
            <a:ext cx="5256212" cy="7597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7" name="Rectangle 6">
            <a:extLst>
              <a:ext uri="{FF2B5EF4-FFF2-40B4-BE49-F238E27FC236}">
                <a16:creationId xmlns:a16="http://schemas.microsoft.com/office/drawing/2014/main" id="{F582B010-A008-D882-E69E-608B3D63D29A}"/>
              </a:ext>
              <a:ext uri="{C183D7F6-B498-43B3-948B-1728B52AA6E4}">
                <adec:decorative xmlns:adec="http://schemas.microsoft.com/office/drawing/2017/decorative" val="1"/>
              </a:ext>
            </a:extLst>
          </p:cNvPr>
          <p:cNvSpPr/>
          <p:nvPr/>
        </p:nvSpPr>
        <p:spPr>
          <a:xfrm>
            <a:off x="839788" y="2849832"/>
            <a:ext cx="5256212" cy="4780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8" name="Rectangle 7">
            <a:extLst>
              <a:ext uri="{FF2B5EF4-FFF2-40B4-BE49-F238E27FC236}">
                <a16:creationId xmlns:a16="http://schemas.microsoft.com/office/drawing/2014/main" id="{FED91C81-1528-3098-DCC6-CF2E9753015D}"/>
              </a:ext>
              <a:ext uri="{C183D7F6-B498-43B3-948B-1728B52AA6E4}">
                <adec:decorative xmlns:adec="http://schemas.microsoft.com/office/drawing/2017/decorative" val="1"/>
              </a:ext>
            </a:extLst>
          </p:cNvPr>
          <p:cNvSpPr/>
          <p:nvPr/>
        </p:nvSpPr>
        <p:spPr>
          <a:xfrm>
            <a:off x="10999953" y="-1"/>
            <a:ext cx="1192047" cy="1652189"/>
          </a:xfrm>
          <a:prstGeom prst="rect">
            <a:avLst/>
          </a:prstGeom>
          <a:solidFill>
            <a:srgbClr val="E6E1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9" name="Rectangle 8">
            <a:extLst>
              <a:ext uri="{FF2B5EF4-FFF2-40B4-BE49-F238E27FC236}">
                <a16:creationId xmlns:a16="http://schemas.microsoft.com/office/drawing/2014/main" id="{490484CD-F963-E67C-2FBA-503646C371AE}"/>
              </a:ext>
              <a:ext uri="{C183D7F6-B498-43B3-948B-1728B52AA6E4}">
                <adec:decorative xmlns:adec="http://schemas.microsoft.com/office/drawing/2017/decorative" val="1"/>
              </a:ext>
            </a:extLst>
          </p:cNvPr>
          <p:cNvSpPr/>
          <p:nvPr/>
        </p:nvSpPr>
        <p:spPr>
          <a:xfrm>
            <a:off x="8760605" y="-1"/>
            <a:ext cx="2820906" cy="1652189"/>
          </a:xfrm>
          <a:prstGeom prst="rect">
            <a:avLst/>
          </a:prstGeom>
          <a:solidFill>
            <a:srgbClr val="CE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10" name="Rectangle 9">
            <a:extLst>
              <a:ext uri="{FF2B5EF4-FFF2-40B4-BE49-F238E27FC236}">
                <a16:creationId xmlns:a16="http://schemas.microsoft.com/office/drawing/2014/main" id="{56BBEF23-6A69-B74C-89DC-C865EB8F00A3}"/>
              </a:ext>
              <a:ext uri="{C183D7F6-B498-43B3-948B-1728B52AA6E4}">
                <adec:decorative xmlns:adec="http://schemas.microsoft.com/office/drawing/2017/decorative" val="1"/>
              </a:ext>
            </a:extLst>
          </p:cNvPr>
          <p:cNvSpPr/>
          <p:nvPr/>
        </p:nvSpPr>
        <p:spPr>
          <a:xfrm>
            <a:off x="0" y="-1"/>
            <a:ext cx="10576644" cy="1652190"/>
          </a:xfrm>
          <a:prstGeom prst="rect">
            <a:avLst/>
          </a:prstGeom>
          <a:solidFill>
            <a:srgbClr val="4411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Public Sans" pitchFamily="2" charset="0"/>
            </a:endParaRPr>
          </a:p>
        </p:txBody>
      </p:sp>
      <p:sp>
        <p:nvSpPr>
          <p:cNvPr id="12" name="Rectangle 11">
            <a:extLst>
              <a:ext uri="{FF2B5EF4-FFF2-40B4-BE49-F238E27FC236}">
                <a16:creationId xmlns:a16="http://schemas.microsoft.com/office/drawing/2014/main" id="{2A0807DD-6C6F-AB20-5F75-C8440BA7CF07}"/>
              </a:ext>
              <a:ext uri="{C183D7F6-B498-43B3-948B-1728B52AA6E4}">
                <adec:decorative xmlns:adec="http://schemas.microsoft.com/office/drawing/2017/decorative" val="1"/>
              </a:ext>
            </a:extLst>
          </p:cNvPr>
          <p:cNvSpPr/>
          <p:nvPr/>
        </p:nvSpPr>
        <p:spPr>
          <a:xfrm>
            <a:off x="839788" y="3389552"/>
            <a:ext cx="5256212" cy="4780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13" name="Rectangle 12">
            <a:extLst>
              <a:ext uri="{FF2B5EF4-FFF2-40B4-BE49-F238E27FC236}">
                <a16:creationId xmlns:a16="http://schemas.microsoft.com/office/drawing/2014/main" id="{CA79E371-2A0C-D643-A819-B0F9A5596DA6}"/>
              </a:ext>
              <a:ext uri="{C183D7F6-B498-43B3-948B-1728B52AA6E4}">
                <adec:decorative xmlns:adec="http://schemas.microsoft.com/office/drawing/2017/decorative" val="1"/>
              </a:ext>
            </a:extLst>
          </p:cNvPr>
          <p:cNvSpPr/>
          <p:nvPr/>
        </p:nvSpPr>
        <p:spPr>
          <a:xfrm>
            <a:off x="839788" y="3912781"/>
            <a:ext cx="5256212" cy="7597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spcBef>
                <a:spcPts val="1200"/>
              </a:spcBef>
              <a:spcAft>
                <a:spcPts val="1200"/>
              </a:spcAft>
            </a:pPr>
            <a:endParaRPr lang="en-US" sz="2000">
              <a:solidFill>
                <a:schemeClr val="bg1"/>
              </a:solidFill>
            </a:endParaRPr>
          </a:p>
        </p:txBody>
      </p:sp>
      <p:sp>
        <p:nvSpPr>
          <p:cNvPr id="3" name="Content Placeholder 2">
            <a:extLst>
              <a:ext uri="{FF2B5EF4-FFF2-40B4-BE49-F238E27FC236}">
                <a16:creationId xmlns:a16="http://schemas.microsoft.com/office/drawing/2014/main" id="{4E462C71-0645-3CD5-C11D-2271B5427C3B}"/>
              </a:ext>
            </a:extLst>
          </p:cNvPr>
          <p:cNvSpPr>
            <a:spLocks noGrp="1"/>
          </p:cNvSpPr>
          <p:nvPr>
            <p:ph idx="4294967295"/>
          </p:nvPr>
        </p:nvSpPr>
        <p:spPr>
          <a:xfrm>
            <a:off x="839787" y="2035448"/>
            <a:ext cx="5256213" cy="4351338"/>
          </a:xfrm>
        </p:spPr>
        <p:txBody>
          <a:bodyPr vert="horz" lIns="91440" tIns="45720" rIns="91440" bIns="45720" rtlCol="0" anchor="t">
            <a:normAutofit/>
          </a:bodyPr>
          <a:lstStyle/>
          <a:p>
            <a:pPr marL="342900" indent="-342900">
              <a:spcBef>
                <a:spcPts val="600"/>
              </a:spcBef>
              <a:buFont typeface="Arial" panose="020B0604020202020204" pitchFamily="34" charset="0"/>
              <a:buChar char="•"/>
            </a:pPr>
            <a:r>
              <a:rPr lang="en-GB" b="1"/>
              <a:t>Pave app </a:t>
            </a:r>
            <a:r>
              <a:rPr lang="en-GB"/>
              <a:t>- </a:t>
            </a:r>
            <a:r>
              <a:rPr lang="en-AU"/>
              <a:t>Download Pave from the Apple App Store or Google Play</a:t>
            </a:r>
            <a:endParaRPr lang="en-GB"/>
          </a:p>
          <a:p>
            <a:pPr marL="342900" indent="-342900">
              <a:spcBef>
                <a:spcPts val="600"/>
              </a:spcBef>
              <a:buFont typeface="Arial" panose="020B0604020202020204" pitchFamily="34" charset="0"/>
              <a:buChar char="•"/>
            </a:pPr>
            <a:r>
              <a:rPr lang="en-GB" b="1"/>
              <a:t>iCanQuit</a:t>
            </a:r>
            <a:r>
              <a:rPr lang="en-GB"/>
              <a:t> - iCanQuit.com.au</a:t>
            </a:r>
          </a:p>
          <a:p>
            <a:pPr marL="342900" indent="-342900">
              <a:spcBef>
                <a:spcPts val="600"/>
              </a:spcBef>
              <a:buFont typeface="Arial" panose="020B0604020202020204" pitchFamily="34" charset="0"/>
              <a:buChar char="•"/>
            </a:pPr>
            <a:r>
              <a:rPr lang="en-GB" b="1"/>
              <a:t>NSW Quitline </a:t>
            </a:r>
            <a:r>
              <a:rPr lang="en-GB"/>
              <a:t>- Call </a:t>
            </a:r>
            <a:r>
              <a:rPr lang="en-AU"/>
              <a:t>13 78 48</a:t>
            </a:r>
          </a:p>
          <a:p>
            <a:pPr marL="342900" indent="-342900">
              <a:spcBef>
                <a:spcPts val="600"/>
              </a:spcBef>
              <a:buFont typeface="Arial" panose="020B0604020202020204" pitchFamily="34" charset="0"/>
              <a:buChar char="•"/>
            </a:pPr>
            <a:r>
              <a:rPr lang="en-AU" b="1"/>
              <a:t>NSW Health Vaping Toolkit </a:t>
            </a:r>
            <a:r>
              <a:rPr lang="en-AU"/>
              <a:t>- www.health.nsw.gov.au/vaping </a:t>
            </a:r>
            <a:endParaRPr lang="en-GB"/>
          </a:p>
          <a:p>
            <a:pPr marL="342900" indent="-342900">
              <a:spcBef>
                <a:spcPts val="600"/>
              </a:spcBef>
              <a:buFont typeface="Arial" panose="020B0604020202020204" pitchFamily="34" charset="0"/>
              <a:buChar char="•"/>
            </a:pPr>
            <a:r>
              <a:rPr lang="en-GB" b="1"/>
              <a:t>Shisha No Thanks </a:t>
            </a:r>
            <a:br>
              <a:rPr lang="en-GB" b="1"/>
            </a:br>
            <a:r>
              <a:rPr lang="en-GB" err="1"/>
              <a:t>ShishaNoThanks.org.au</a:t>
            </a:r>
            <a:endParaRPr lang="en-GB"/>
          </a:p>
          <a:p>
            <a:pPr marL="342900" indent="-342900">
              <a:spcBef>
                <a:spcPts val="600"/>
              </a:spcBef>
              <a:buFont typeface="Arial" panose="020B0604020202020204" pitchFamily="34" charset="0"/>
              <a:buChar char="•"/>
            </a:pPr>
            <a:endParaRPr lang="en-GB"/>
          </a:p>
        </p:txBody>
      </p:sp>
      <p:sp>
        <p:nvSpPr>
          <p:cNvPr id="2" name="Title 1">
            <a:extLst>
              <a:ext uri="{FF2B5EF4-FFF2-40B4-BE49-F238E27FC236}">
                <a16:creationId xmlns:a16="http://schemas.microsoft.com/office/drawing/2014/main" id="{51412F6D-8C90-D570-8824-03E8CAF388C2}"/>
              </a:ext>
            </a:extLst>
          </p:cNvPr>
          <p:cNvSpPr>
            <a:spLocks noGrp="1"/>
          </p:cNvSpPr>
          <p:nvPr>
            <p:ph type="title"/>
          </p:nvPr>
        </p:nvSpPr>
        <p:spPr/>
        <p:txBody>
          <a:bodyPr/>
          <a:lstStyle/>
          <a:p>
            <a:r>
              <a:rPr lang="en-GB">
                <a:solidFill>
                  <a:schemeClr val="bg1"/>
                </a:solidFill>
              </a:rPr>
              <a:t>Resources</a:t>
            </a:r>
          </a:p>
        </p:txBody>
      </p:sp>
      <p:pic>
        <p:nvPicPr>
          <p:cNvPr id="16" name="Picture 15">
            <a:extLst>
              <a:ext uri="{FF2B5EF4-FFF2-40B4-BE49-F238E27FC236}">
                <a16:creationId xmlns:a16="http://schemas.microsoft.com/office/drawing/2014/main" id="{038A3618-792A-A214-5A91-B1B0297B44E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07325" y="2159858"/>
            <a:ext cx="4749209" cy="4698142"/>
          </a:xfrm>
          <a:prstGeom prst="rect">
            <a:avLst/>
          </a:prstGeom>
        </p:spPr>
      </p:pic>
      <p:pic>
        <p:nvPicPr>
          <p:cNvPr id="20" name="Picture 19">
            <a:extLst>
              <a:ext uri="{FF2B5EF4-FFF2-40B4-BE49-F238E27FC236}">
                <a16:creationId xmlns:a16="http://schemas.microsoft.com/office/drawing/2014/main" id="{4E8710C2-57DB-96AF-B1FC-43795470D69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8322" y="1501010"/>
            <a:ext cx="6706193" cy="5428966"/>
          </a:xfrm>
          <a:prstGeom prst="rect">
            <a:avLst/>
          </a:prstGeom>
        </p:spPr>
      </p:pic>
    </p:spTree>
    <p:extLst>
      <p:ext uri="{BB962C8B-B14F-4D97-AF65-F5344CB8AC3E}">
        <p14:creationId xmlns:p14="http://schemas.microsoft.com/office/powerpoint/2010/main" val="18548152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35C06C-1B27-03D5-D224-26D5076F2AD2}"/>
              </a:ext>
            </a:extLst>
          </p:cNvPr>
          <p:cNvSpPr>
            <a:spLocks noGrp="1"/>
          </p:cNvSpPr>
          <p:nvPr>
            <p:ph type="ctrTitle"/>
          </p:nvPr>
        </p:nvSpPr>
        <p:spPr>
          <a:xfrm>
            <a:off x="540000" y="2817000"/>
            <a:ext cx="10080000" cy="1224000"/>
          </a:xfrm>
        </p:spPr>
        <p:txBody>
          <a:bodyPr/>
          <a:lstStyle/>
          <a:p>
            <a:r>
              <a:rPr lang="en-AU" sz="7200"/>
              <a:t>Thank you</a:t>
            </a:r>
          </a:p>
        </p:txBody>
      </p:sp>
    </p:spTree>
    <p:extLst>
      <p:ext uri="{BB962C8B-B14F-4D97-AF65-F5344CB8AC3E}">
        <p14:creationId xmlns:p14="http://schemas.microsoft.com/office/powerpoint/2010/main" val="2506923180"/>
      </p:ext>
    </p:extLst>
  </p:cSld>
  <p:clrMapOvr>
    <a:masterClrMapping/>
  </p:clrMapOvr>
</p:sld>
</file>

<file path=ppt/theme/theme1.xml><?xml version="1.0" encoding="utf-8"?>
<a:theme xmlns:a="http://schemas.openxmlformats.org/drawingml/2006/main" name="NSWG Corporate">
  <a:themeElements>
    <a:clrScheme name="CINSW purple">
      <a:dk1>
        <a:srgbClr val="22272B"/>
      </a:dk1>
      <a:lt1>
        <a:sysClr val="window" lastClr="FFFFFF"/>
      </a:lt1>
      <a:dk2>
        <a:srgbClr val="441170"/>
      </a:dk2>
      <a:lt2>
        <a:srgbClr val="E6E1FD"/>
      </a:lt2>
      <a:accent1>
        <a:srgbClr val="441170"/>
      </a:accent1>
      <a:accent2>
        <a:srgbClr val="8055F1"/>
      </a:accent2>
      <a:accent3>
        <a:srgbClr val="CEBFFF"/>
      </a:accent3>
      <a:accent4>
        <a:srgbClr val="E6E1FD"/>
      </a:accent4>
      <a:accent5>
        <a:srgbClr val="8055F1"/>
      </a:accent5>
      <a:accent6>
        <a:srgbClr val="EBEBEB"/>
      </a:accent6>
      <a:hlink>
        <a:srgbClr val="441170"/>
      </a:hlink>
      <a:folHlink>
        <a:srgbClr val="441170"/>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08B087DA-B726-4114-B460-354CA7F7099B}" vid="{2CFD27C1-4294-4F34-B787-903F8AD81E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c396a81-bcd0-4db4-a47a-2b2309fe51e9">
      <Terms xmlns="http://schemas.microsoft.com/office/infopath/2007/PartnerControls"/>
    </lcf76f155ced4ddcb4097134ff3c332f>
    <TaxCatchAll xmlns="56c52b94-bdfa-456a-b766-0e15e9e0a8c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678F766C0AE84EBFA4E32F5AC241CD" ma:contentTypeVersion="19" ma:contentTypeDescription="Create a new document." ma:contentTypeScope="" ma:versionID="ac9acaa6e5598e74c164f457cd872db6">
  <xsd:schema xmlns:xsd="http://www.w3.org/2001/XMLSchema" xmlns:xs="http://www.w3.org/2001/XMLSchema" xmlns:p="http://schemas.microsoft.com/office/2006/metadata/properties" xmlns:ns2="4c396a81-bcd0-4db4-a47a-2b2309fe51e9" xmlns:ns3="56c52b94-bdfa-456a-b766-0e15e9e0a8c3" targetNamespace="http://schemas.microsoft.com/office/2006/metadata/properties" ma:root="true" ma:fieldsID="25335d0900f71919c980fa786e229c1d" ns2:_="" ns3:_="">
    <xsd:import namespace="4c396a81-bcd0-4db4-a47a-2b2309fe51e9"/>
    <xsd:import namespace="56c52b94-bdfa-456a-b766-0e15e9e0a8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LengthInSeconds" minOccurs="0"/>
                <xsd:element ref="ns2:lcf76f155ced4ddcb4097134ff3c332f" minOccurs="0"/>
                <xsd:element ref="ns3:TaxCatchAl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96a81-bcd0-4db4-a47a-2b2309fe5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4c9e2d-f8e3-4a57-bac9-17bee8f45792"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c52b94-bdfa-456a-b766-0e15e9e0a8c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60ed2eb-deb9-48a2-86b2-3045df3fca84}" ma:internalName="TaxCatchAll" ma:showField="CatchAllData" ma:web="56c52b94-bdfa-456a-b766-0e15e9e0a8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E104358-3A76-48CB-B396-69DD743C386D}">
  <ds:schemaRefs>
    <ds:schemaRef ds:uri="http://schemas.microsoft.com/sharepoint/v3/contenttype/forms"/>
  </ds:schemaRefs>
</ds:datastoreItem>
</file>

<file path=customXml/itemProps2.xml><?xml version="1.0" encoding="utf-8"?>
<ds:datastoreItem xmlns:ds="http://schemas.openxmlformats.org/officeDocument/2006/customXml" ds:itemID="{A71DE7CD-2B9E-4D3E-BE83-ADB3DBBC9074}">
  <ds:schemaRefs>
    <ds:schemaRef ds:uri="http://schemas.microsoft.com/office/2006/documentManagement/types"/>
    <ds:schemaRef ds:uri="http://purl.org/dc/elements/1.1/"/>
    <ds:schemaRef ds:uri="http://purl.org/dc/dcmitype/"/>
    <ds:schemaRef ds:uri="eb41bc9e-1db8-4ea5-a329-101bca832c03"/>
    <ds:schemaRef ds:uri="http://purl.org/dc/terms/"/>
    <ds:schemaRef ds:uri="http://schemas.microsoft.com/office/2006/metadata/properties"/>
    <ds:schemaRef ds:uri="http://schemas.microsoft.com/office/infopath/2007/PartnerControls"/>
    <ds:schemaRef ds:uri="http://schemas.openxmlformats.org/package/2006/metadata/core-properties"/>
    <ds:schemaRef ds:uri="c00a75d9-32ff-434d-9b42-77aec62894a8"/>
    <ds:schemaRef ds:uri="http://www.w3.org/XML/1998/namespace"/>
  </ds:schemaRefs>
</ds:datastoreItem>
</file>

<file path=customXml/itemProps3.xml><?xml version="1.0" encoding="utf-8"?>
<ds:datastoreItem xmlns:ds="http://schemas.openxmlformats.org/officeDocument/2006/customXml" ds:itemID="{3F37714A-67E5-444B-9CD3-994B58A8013C}"/>
</file>

<file path=docProps/app.xml><?xml version="1.0" encoding="utf-8"?>
<Properties xmlns="http://schemas.openxmlformats.org/officeDocument/2006/extended-properties" xmlns:vt="http://schemas.openxmlformats.org/officeDocument/2006/docPropsVTypes">
  <TotalTime>47</TotalTime>
  <Words>3223</Words>
  <Application>Microsoft Office PowerPoint</Application>
  <PresentationFormat>Widescreen</PresentationFormat>
  <Paragraphs>284</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Arial</vt:lpstr>
      <vt:lpstr>Cambria</vt:lpstr>
      <vt:lpstr>Public Sans</vt:lpstr>
      <vt:lpstr>Public Sans Light</vt:lpstr>
      <vt:lpstr>Public Sans SemiBold</vt:lpstr>
      <vt:lpstr>Times New Roman</vt:lpstr>
      <vt:lpstr>NSWG Corporate</vt:lpstr>
      <vt:lpstr>Talking to young people about vaping</vt:lpstr>
      <vt:lpstr>Acknowledgement of Country</vt:lpstr>
      <vt:lpstr>Introduction</vt:lpstr>
      <vt:lpstr>Purpose of this guide</vt:lpstr>
      <vt:lpstr>How to use this guide</vt:lpstr>
      <vt:lpstr>Quick facts: Chemicals in a vape</vt:lpstr>
      <vt:lpstr>Quick facts: Health effects</vt:lpstr>
      <vt:lpstr>Quick facts: The law in Australia</vt:lpstr>
      <vt:lpstr>Tips for talking with young people</vt:lpstr>
      <vt:lpstr>Starting the conversation</vt:lpstr>
      <vt:lpstr>Why young people might try vaping</vt:lpstr>
      <vt:lpstr>If your child is not vaping</vt:lpstr>
      <vt:lpstr>About nicotine &amp; addiction</vt:lpstr>
      <vt:lpstr>Nicotine and withdrawal</vt:lpstr>
      <vt:lpstr>If your young person is vaping</vt:lpstr>
      <vt:lpstr>Why young people may vape:  How to respond</vt:lpstr>
      <vt:lpstr>Supporting a young person to stop vaping</vt:lpstr>
      <vt:lpstr>Where to get help and support</vt:lpstr>
      <vt:lpstr>Keeping talking</vt:lpstr>
      <vt:lpstr>Key messages for parents and carers</vt:lpstr>
      <vt:lpstr>Resources</vt:lpstr>
      <vt:lpstr>Thank you</vt:lpstr>
    </vt:vector>
  </TitlesOfParts>
  <Manager/>
  <Company>NSW Health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Rebecca Sourry (Cancer Institute NSW)</dc:creator>
  <cp:keywords/>
  <dc:description/>
  <cp:lastModifiedBy>Rebecca Sourry (Cancer Institute NSW)</cp:lastModifiedBy>
  <cp:revision>6</cp:revision>
  <dcterms:created xsi:type="dcterms:W3CDTF">2026-03-25T02:54:34Z</dcterms:created>
  <dcterms:modified xsi:type="dcterms:W3CDTF">2026-07-23T03:42:27Z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0x01010006678F766C0AE84EBFA4E32F5AC241CD</vt:lpwstr>
  </property>
  <property fmtid="{D5CDD505-2E9C-101B-9397-08002B2CF9AE}" pid="3" name="MediaServiceImageTags">
    <vt:lpwstr/>
  </property>
  <property fmtid="{D5CDD505-2E9C-101B-9397-08002B2CF9AE}" pid="4" name="Tags">
    <vt:lpwstr/>
  </property>
  <property fmtid="{D5CDD505-2E9C-101B-9397-08002B2CF9AE}" pid="5" name="MSIP_Label_76a44f01-6907-4156-9b79-a71e6c56ad93_Enabled">
    <vt:lpwstr>true</vt:lpwstr>
  </property>
  <property fmtid="{D5CDD505-2E9C-101B-9397-08002B2CF9AE}" pid="6" name="MSIP_Label_76a44f01-6907-4156-9b79-a71e6c56ad93_SetDate">
    <vt:lpwstr>2026-07-22T23:41:28Z</vt:lpwstr>
  </property>
  <property fmtid="{D5CDD505-2E9C-101B-9397-08002B2CF9AE}" pid="7" name="MSIP_Label_76a44f01-6907-4156-9b79-a71e6c56ad93_Method">
    <vt:lpwstr>Privileged</vt:lpwstr>
  </property>
  <property fmtid="{D5CDD505-2E9C-101B-9397-08002B2CF9AE}" pid="8" name="MSIP_Label_76a44f01-6907-4156-9b79-a71e6c56ad93_Name">
    <vt:lpwstr>OFFICIAL</vt:lpwstr>
  </property>
  <property fmtid="{D5CDD505-2E9C-101B-9397-08002B2CF9AE}" pid="9" name="MSIP_Label_76a44f01-6907-4156-9b79-a71e6c56ad93_SiteId">
    <vt:lpwstr>a687a7bf-02db-43df-bcbb-e7a8bda611a2</vt:lpwstr>
  </property>
  <property fmtid="{D5CDD505-2E9C-101B-9397-08002B2CF9AE}" pid="10" name="MSIP_Label_76a44f01-6907-4156-9b79-a71e6c56ad93_ActionId">
    <vt:lpwstr>33d21b56-0adf-4c42-8fe8-e8c27f60bc9c</vt:lpwstr>
  </property>
  <property fmtid="{D5CDD505-2E9C-101B-9397-08002B2CF9AE}" pid="11" name="MSIP_Label_76a44f01-6907-4156-9b79-a71e6c56ad93_ContentBits">
    <vt:lpwstr>0</vt:lpwstr>
  </property>
  <property fmtid="{D5CDD505-2E9C-101B-9397-08002B2CF9AE}" pid="12" name="MSIP_Label_76a44f01-6907-4156-9b79-a71e6c56ad93_Tag">
    <vt:lpwstr>50, 0, 1, 1</vt:lpwstr>
  </property>
</Properties>
</file>